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34" r:id="rId2"/>
    <p:sldMasterId id="2147484140" r:id="rId3"/>
  </p:sldMasterIdLst>
  <p:notesMasterIdLst>
    <p:notesMasterId r:id="rId60"/>
  </p:notesMasterIdLst>
  <p:handoutMasterIdLst>
    <p:handoutMasterId r:id="rId61"/>
  </p:handoutMasterIdLst>
  <p:sldIdLst>
    <p:sldId id="258" r:id="rId4"/>
    <p:sldId id="495" r:id="rId5"/>
    <p:sldId id="605" r:id="rId6"/>
    <p:sldId id="617" r:id="rId7"/>
    <p:sldId id="620" r:id="rId8"/>
    <p:sldId id="623" r:id="rId9"/>
    <p:sldId id="336" r:id="rId10"/>
    <p:sldId id="639" r:id="rId11"/>
    <p:sldId id="564" r:id="rId12"/>
    <p:sldId id="629" r:id="rId13"/>
    <p:sldId id="566" r:id="rId14"/>
    <p:sldId id="631" r:id="rId15"/>
    <p:sldId id="568" r:id="rId16"/>
    <p:sldId id="630" r:id="rId17"/>
    <p:sldId id="570" r:id="rId18"/>
    <p:sldId id="571" r:id="rId19"/>
    <p:sldId id="632" r:id="rId20"/>
    <p:sldId id="603" r:id="rId21"/>
    <p:sldId id="580" r:id="rId22"/>
    <p:sldId id="638" r:id="rId23"/>
    <p:sldId id="581" r:id="rId24"/>
    <p:sldId id="637" r:id="rId25"/>
    <p:sldId id="649" r:id="rId26"/>
    <p:sldId id="600" r:id="rId27"/>
    <p:sldId id="582" r:id="rId28"/>
    <p:sldId id="583" r:id="rId29"/>
    <p:sldId id="604" r:id="rId30"/>
    <p:sldId id="585" r:id="rId31"/>
    <p:sldId id="628" r:id="rId32"/>
    <p:sldId id="640" r:id="rId33"/>
    <p:sldId id="641" r:id="rId34"/>
    <p:sldId id="624" r:id="rId35"/>
    <p:sldId id="625" r:id="rId36"/>
    <p:sldId id="626" r:id="rId37"/>
    <p:sldId id="586" r:id="rId38"/>
    <p:sldId id="573" r:id="rId39"/>
    <p:sldId id="576" r:id="rId40"/>
    <p:sldId id="644" r:id="rId41"/>
    <p:sldId id="646" r:id="rId42"/>
    <p:sldId id="647" r:id="rId43"/>
    <p:sldId id="648" r:id="rId44"/>
    <p:sldId id="574" r:id="rId45"/>
    <p:sldId id="575" r:id="rId46"/>
    <p:sldId id="578" r:id="rId47"/>
    <p:sldId id="602" r:id="rId48"/>
    <p:sldId id="579" r:id="rId49"/>
    <p:sldId id="642" r:id="rId50"/>
    <p:sldId id="643" r:id="rId51"/>
    <p:sldId id="533" r:id="rId52"/>
    <p:sldId id="607" r:id="rId53"/>
    <p:sldId id="606" r:id="rId54"/>
    <p:sldId id="608" r:id="rId55"/>
    <p:sldId id="609" r:id="rId56"/>
    <p:sldId id="610" r:id="rId57"/>
    <p:sldId id="614" r:id="rId58"/>
    <p:sldId id="615" r:id="rId5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69900"/>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4" autoAdjust="0"/>
    <p:restoredTop sz="79760" autoAdjust="0"/>
  </p:normalViewPr>
  <p:slideViewPr>
    <p:cSldViewPr snapToGrid="0">
      <p:cViewPr>
        <p:scale>
          <a:sx n="100" d="100"/>
          <a:sy n="100" d="100"/>
        </p:scale>
        <p:origin x="1376"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4D2AA1F0-A3AB-6E48-A717-DF8A2AD5681F}"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6F51E6A-2C66-EB47-BA11-E53CA10A6E97}" type="slidenum">
              <a:rPr lang="en-US"/>
              <a:pPr/>
              <a:t>‹#›</a:t>
            </a:fld>
            <a:endParaRPr lang="en-US"/>
          </a:p>
        </p:txBody>
      </p:sp>
    </p:spTree>
    <p:extLst>
      <p:ext uri="{BB962C8B-B14F-4D97-AF65-F5344CB8AC3E}">
        <p14:creationId xmlns:p14="http://schemas.microsoft.com/office/powerpoint/2010/main" val="879831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2856401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r>
              <a:rPr lang="en-US" b="1" i="1" dirty="0" smtClean="0"/>
              <a:t>Pre-class </a:t>
            </a:r>
            <a:r>
              <a:rPr lang="en-US" b="1" i="1" dirty="0"/>
              <a:t>music: </a:t>
            </a:r>
            <a:r>
              <a:rPr lang="en-US" dirty="0"/>
              <a:t>”The Gambler” by Kenny Rogers (See Tip #588)</a:t>
            </a:r>
          </a:p>
          <a:p>
            <a:endParaRPr lang="en-US" dirty="0"/>
          </a:p>
          <a:p>
            <a:r>
              <a:rPr lang="en-US" dirty="0"/>
              <a:t>You could relate the themes in this song to the section in this chapter on the role or risk in decision making. You can also explain how certain rules of a card game might affect an individual’s decisions. </a:t>
            </a:r>
          </a:p>
          <a:p>
            <a:pPr marL="171450" indent="-171450">
              <a:buFont typeface="Arial" charset="0"/>
              <a:buChar char="•"/>
            </a:pPr>
            <a:r>
              <a:rPr lang="en-US" dirty="0"/>
              <a:t>What rules are necessary for markets to work well?</a:t>
            </a:r>
          </a:p>
          <a:p>
            <a:endParaRPr lang="en-US" dirty="0"/>
          </a:p>
          <a:p>
            <a:r>
              <a:rPr lang="en-US" dirty="0"/>
              <a:t>The key concepts covered in this song are:</a:t>
            </a:r>
          </a:p>
          <a:p>
            <a:pPr marL="171450" indent="-171450">
              <a:buFont typeface="Arial" charset="0"/>
              <a:buChar char="•"/>
            </a:pPr>
            <a:r>
              <a:rPr lang="en-US" dirty="0"/>
              <a:t>Behavioral economics</a:t>
            </a:r>
          </a:p>
          <a:p>
            <a:pPr marL="171450" indent="-171450">
              <a:buFont typeface="Arial" charset="0"/>
              <a:buChar char="•"/>
            </a:pPr>
            <a:r>
              <a:rPr lang="en-US" dirty="0"/>
              <a:t>The firm</a:t>
            </a:r>
          </a:p>
          <a:p>
            <a:pPr marL="171450" indent="-171450">
              <a:buFont typeface="Arial" charset="0"/>
              <a:buChar char="•"/>
            </a:pPr>
            <a:r>
              <a:rPr lang="en-US" dirty="0"/>
              <a:t>Property rights</a:t>
            </a:r>
          </a:p>
          <a:p>
            <a:pPr marL="171450" indent="-171450">
              <a:buFont typeface="Arial" charset="0"/>
              <a:buChar char="•"/>
            </a:pPr>
            <a:r>
              <a:rPr lang="en-US" dirty="0"/>
              <a:t>Markets</a:t>
            </a:r>
          </a:p>
          <a:p>
            <a:pPr marL="171450" indent="-171450">
              <a:buFont typeface="Arial" charset="0"/>
              <a:buChar char="•"/>
            </a:pPr>
            <a:r>
              <a:rPr lang="en-US" dirty="0"/>
              <a:t>Shutdown decision</a:t>
            </a:r>
          </a:p>
          <a:p>
            <a:endParaRPr lang="en-US" dirty="0"/>
          </a:p>
          <a:p>
            <a:r>
              <a:rPr lang="en-US" dirty="0"/>
              <a:t>Another song you could play before beginning your lecture on behavioral economics and risk taking is Metallica’s “Master of Puppets (See Tip #591)</a:t>
            </a:r>
          </a:p>
          <a:p>
            <a:endParaRPr lang="en-US" dirty="0"/>
          </a:p>
          <a:p>
            <a:r>
              <a:rPr lang="en-US" dirty="0"/>
              <a:t>You can then ask students why they think someone would continue to engage in behavior that is self-damaging? Do they think addiction is rational? These questions will be explored further in an </a:t>
            </a:r>
            <a:r>
              <a:rPr lang="en-US" i="1" dirty="0"/>
              <a:t>Economics in the Media </a:t>
            </a:r>
            <a:r>
              <a:rPr lang="en-US" dirty="0"/>
              <a:t>slide.</a:t>
            </a:r>
          </a:p>
          <a:p>
            <a:endParaRPr lang="en-US" dirty="0"/>
          </a:p>
          <a:p>
            <a:r>
              <a:rPr lang="en-US" dirty="0"/>
              <a:t>The key concepts covered in this clip are:</a:t>
            </a:r>
          </a:p>
          <a:p>
            <a:pPr marL="171450" indent="-171450">
              <a:buFont typeface="Arial" charset="0"/>
              <a:buChar char="•"/>
            </a:pPr>
            <a:r>
              <a:rPr lang="en-US" dirty="0"/>
              <a:t>Elasticity</a:t>
            </a:r>
          </a:p>
          <a:p>
            <a:pPr marL="171450" indent="-171450">
              <a:buFont typeface="Arial" charset="0"/>
              <a:buChar char="•"/>
            </a:pPr>
            <a:r>
              <a:rPr lang="en-US" dirty="0"/>
              <a:t>Behavioral economics</a:t>
            </a:r>
          </a:p>
          <a:p>
            <a:pPr marL="171450" indent="-171450">
              <a:buFont typeface="Arial" charset="0"/>
              <a:buChar char="•"/>
            </a:pPr>
            <a:r>
              <a:rPr lang="en-US" dirty="0"/>
              <a:t>Perfectly inelastic demand</a:t>
            </a:r>
          </a:p>
          <a:p>
            <a:pPr marL="171450" indent="-171450">
              <a:buFont typeface="Arial" charset="0"/>
              <a:buChar char="•"/>
            </a:pPr>
            <a:r>
              <a:rPr lang="en-US" dirty="0"/>
              <a:t>Utility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r>
              <a:rPr lang="en-US" b="1" i="1" dirty="0"/>
              <a:t>Lecture tip:</a:t>
            </a:r>
          </a:p>
          <a:p>
            <a:endParaRPr lang="en-US" b="1" i="1" dirty="0"/>
          </a:p>
          <a:p>
            <a:r>
              <a:rPr lang="en-US" dirty="0"/>
              <a:t>Set up this slide by asking students to list the misperceptions of probabilities.</a:t>
            </a:r>
          </a:p>
          <a:p>
            <a:pPr marL="171450" indent="-171450">
              <a:buFont typeface="Arial" charset="0"/>
              <a:buChar char="•"/>
            </a:pPr>
            <a:r>
              <a:rPr lang="en-US" dirty="0"/>
              <a:t>Misperception: People put too much weight on low probability events; too little weight on high probability events</a:t>
            </a:r>
          </a:p>
          <a:p>
            <a:pPr marL="171450" indent="-171450">
              <a:buFont typeface="Arial" charset="0"/>
              <a:buChar char="•"/>
            </a:pPr>
            <a:r>
              <a:rPr lang="en-US" dirty="0"/>
              <a:t>Inconsistencies: For example, people are subject to framing effects, change their minds when irrelevant alternatives are offered, suffer from status quo bias.</a:t>
            </a:r>
          </a:p>
          <a:p>
            <a:pPr marL="171450" indent="-171450">
              <a:buFont typeface="Arial" charset="0"/>
              <a:buChar char="•"/>
            </a:pPr>
            <a:endParaRPr lang="en-US" dirty="0"/>
          </a:p>
          <a:p>
            <a:pPr marL="171450" indent="-171450">
              <a:buFont typeface="Arial" charset="0"/>
              <a:buChar char="•"/>
            </a:pPr>
            <a:r>
              <a:rPr lang="en-US" dirty="0"/>
              <a:t>Fairness: not normally modeled in standard models</a:t>
            </a:r>
          </a:p>
          <a:p>
            <a:pPr marL="171450" indent="-171450">
              <a:buFont typeface="Arial" charset="0"/>
              <a:buChar char="•"/>
            </a:pPr>
            <a:endParaRPr lang="en-US" dirty="0"/>
          </a:p>
          <a:p>
            <a:pPr marL="0" indent="0">
              <a:buFont typeface="Arial" charset="0"/>
              <a:buNone/>
            </a:pPr>
            <a:r>
              <a:rPr lang="en-US" dirty="0"/>
              <a:t>Next set of slides go over them in detail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Before answering the question on the slide, explain to students when it would make sense to take a gamble.</a:t>
            </a:r>
          </a:p>
          <a:p>
            <a:pPr>
              <a:buFontTx/>
              <a:buChar char="•"/>
            </a:pPr>
            <a:endParaRPr lang="en-US" dirty="0"/>
          </a:p>
          <a:p>
            <a:pPr marL="171450" indent="-171450">
              <a:buFont typeface="Arial" charset="0"/>
              <a:buChar char="•"/>
            </a:pPr>
            <a:r>
              <a:rPr lang="en-US" dirty="0"/>
              <a:t>The expected value of the first gamble is positive: ½ x $25 = $12.50 &gt; $10.</a:t>
            </a:r>
          </a:p>
          <a:p>
            <a:pPr marL="171450" indent="-171450">
              <a:buFont typeface="Arial" charset="0"/>
              <a:buChar char="•"/>
            </a:pPr>
            <a:r>
              <a:rPr lang="en-US" dirty="0"/>
              <a:t>The expected value of the second gamble is negative: 1/7 x $2 = $0.29 &lt; $1.</a:t>
            </a:r>
          </a:p>
          <a:p>
            <a:pPr marL="171450" indent="-171450">
              <a:buFont typeface="Arial" charset="0"/>
              <a:buChar char="•"/>
            </a:pPr>
            <a:r>
              <a:rPr lang="en-US" dirty="0"/>
              <a:t>Would make sense to take the first gamble but not the second (note that the text must be assuming risk neutrality).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Return to the initial question.</a:t>
            </a:r>
          </a:p>
          <a:p>
            <a:pPr>
              <a:buFontTx/>
              <a:buChar char="•"/>
            </a:pPr>
            <a:endParaRPr lang="en-US" dirty="0"/>
          </a:p>
          <a:p>
            <a:pPr marL="171450" indent="-171450">
              <a:buFont typeface="Arial" charset="0"/>
              <a:buChar char="•"/>
            </a:pPr>
            <a:r>
              <a:rPr lang="en-US" dirty="0"/>
              <a:t>Do lottery players realize they have a very small chance of winning or that their numbers are really not “lucky?”</a:t>
            </a:r>
          </a:p>
          <a:p>
            <a:pPr marL="171450" indent="-171450">
              <a:buFont typeface="Arial" charset="0"/>
              <a:buChar char="•"/>
            </a:pPr>
            <a:r>
              <a:rPr lang="en-US" dirty="0"/>
              <a:t>Note that if players get utility from gambling itself, then taking a gamble even when it has a negative expected value might be perfectly rational.</a:t>
            </a:r>
          </a:p>
          <a:p>
            <a:pPr>
              <a:buFontTx/>
              <a:buChar cha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On driving yet refusing to fly:</a:t>
            </a:r>
          </a:p>
          <a:p>
            <a:pPr marL="171450" indent="-171450">
              <a:buFont typeface="Arial" charset="0"/>
              <a:buChar char="•"/>
            </a:pPr>
            <a:r>
              <a:rPr lang="en-US" dirty="0"/>
              <a:t>Flying is roughly ten times safer than driving.</a:t>
            </a:r>
          </a:p>
          <a:p>
            <a:pPr>
              <a:buFontTx/>
              <a:buChar char="•"/>
            </a:pPr>
            <a:endParaRPr lang="en-US" dirty="0"/>
          </a:p>
          <a:p>
            <a:r>
              <a:rPr lang="en-US" sz="1200" kern="1200" dirty="0" smtClean="0">
                <a:solidFill>
                  <a:schemeClr val="tx1"/>
                </a:solidFill>
                <a:effectLst/>
                <a:latin typeface="+mn-lt"/>
                <a:ea typeface="MS PGothic" pitchFamily="34" charset="-128"/>
                <a:cs typeface="MS PGothic" pitchFamily="34" charset="-128"/>
              </a:rPr>
              <a:t>Let’s Make a Deal—First Click:</a:t>
            </a:r>
          </a:p>
          <a:p>
            <a:pPr marL="171450" indent="-171450">
              <a:buFont typeface="Arial" charset="0"/>
              <a:buChar char="•"/>
            </a:pPr>
            <a:r>
              <a:rPr lang="en-US" dirty="0" smtClean="0"/>
              <a:t>There </a:t>
            </a:r>
            <a:r>
              <a:rPr lang="en-US" dirty="0"/>
              <a:t>are three curtains: Behind one curtain is a new car; behind another, a smaller prize; and behind the last curtain, three penguins. </a:t>
            </a:r>
          </a:p>
          <a:p>
            <a:endParaRPr lang="en-US" dirty="0"/>
          </a:p>
          <a:p>
            <a:r>
              <a:rPr lang="en-US" dirty="0"/>
              <a:t>Second click:</a:t>
            </a:r>
          </a:p>
          <a:p>
            <a:pPr marL="171450" indent="-171450">
              <a:buFont typeface="Arial" charset="0"/>
              <a:buChar char="•"/>
            </a:pPr>
            <a:r>
              <a:rPr lang="en-US" dirty="0"/>
              <a:t>Given a choice of three boxes, you choose Curtain 3.</a:t>
            </a:r>
          </a:p>
          <a:p>
            <a:pPr marL="171450" indent="-171450">
              <a:buFont typeface="Arial" charset="0"/>
              <a:buChar char="•"/>
            </a:pPr>
            <a:r>
              <a:rPr lang="en-US" dirty="0"/>
              <a:t>At this point you have a one-third chance of being right, and a two-thirds chance of being wrong.</a:t>
            </a:r>
          </a:p>
          <a:p>
            <a:endParaRPr lang="en-US" dirty="0"/>
          </a:p>
          <a:p>
            <a:r>
              <a:rPr lang="en-US" dirty="0"/>
              <a:t>Monty Hall opens Curtain 1 to show you the penguins.</a:t>
            </a:r>
          </a:p>
          <a:p>
            <a:endParaRPr lang="en-US" dirty="0"/>
          </a:p>
          <a:p>
            <a:r>
              <a:rPr lang="en-US" dirty="0"/>
              <a:t>Third click:</a:t>
            </a:r>
          </a:p>
          <a:p>
            <a:pPr>
              <a:buFontTx/>
              <a:buChar char="•"/>
            </a:pPr>
            <a:r>
              <a:rPr lang="en-US" dirty="0"/>
              <a:t>Opens Curtain 1 to reveal the penguins.</a:t>
            </a:r>
          </a:p>
          <a:p>
            <a:endParaRPr lang="en-US" dirty="0"/>
          </a:p>
          <a:p>
            <a:r>
              <a:rPr lang="en-US" dirty="0"/>
              <a:t>Monty then gives you a chance to switch your choice to Curtain 2.</a:t>
            </a:r>
          </a:p>
          <a:p>
            <a:pPr>
              <a:buFontTx/>
              <a:buChar char="•"/>
            </a:pPr>
            <a:r>
              <a:rPr lang="en-US" dirty="0"/>
              <a:t>Few contestants switch. They mistakenly believe that there is now a fifty-fifty chance of winning the car. They don’t switch because they don’t want to regret not sticking with their initial decision.</a:t>
            </a:r>
          </a:p>
          <a:p>
            <a:pPr>
              <a:buFontTx/>
              <a:buChar char="•"/>
            </a:pPr>
            <a:r>
              <a:rPr lang="en-US" dirty="0"/>
              <a:t>Why is their choice irrational?</a:t>
            </a:r>
          </a:p>
          <a:p>
            <a:pPr>
              <a:buFontTx/>
              <a:buChar char="•"/>
            </a:pPr>
            <a:r>
              <a:rPr lang="en-US" dirty="0"/>
              <a:t>The probability that the car is behind Curtain 2 is now two-thirds, not one-half, so given the odds, the contestant should switch.</a:t>
            </a:r>
          </a:p>
          <a:p>
            <a:endParaRPr lang="en-US" dirty="0"/>
          </a:p>
          <a:p>
            <a:pPr>
              <a:buFontTx/>
              <a:buChar char="•"/>
            </a:pPr>
            <a:endParaRPr lang="en-US"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Gambler</a:t>
            </a:r>
            <a:r>
              <a:rPr lang="ja-JP" altLang="en-US" dirty="0"/>
              <a:t>’</a:t>
            </a:r>
            <a:r>
              <a:rPr lang="en-US" altLang="ja-JP" dirty="0"/>
              <a:t>s fallacy:</a:t>
            </a:r>
          </a:p>
          <a:p>
            <a:pPr marL="171450" indent="-171450">
              <a:buFont typeface="Arial" charset="0"/>
              <a:buChar char="•"/>
            </a:pPr>
            <a:r>
              <a:rPr lang="en-US" altLang="ja-JP" dirty="0"/>
              <a:t>If a coin is flipped and there are a large number of heads in a row, more likely that tails will occur next.</a:t>
            </a:r>
          </a:p>
          <a:p>
            <a:pPr marL="171450" indent="-171450">
              <a:buFont typeface="Arial" charset="0"/>
              <a:buChar char="•"/>
            </a:pPr>
            <a:r>
              <a:rPr lang="en-US" altLang="ja-JP" dirty="0"/>
              <a:t>But the probability that a flipped coin turns up heads or tails on any flip is independent of what happened on previous flip.</a:t>
            </a:r>
          </a:p>
          <a:p>
            <a:pPr>
              <a:buFontTx/>
              <a:buChar char="•"/>
            </a:pPr>
            <a:endParaRPr lang="en-US" altLang="ja-JP" dirty="0"/>
          </a:p>
          <a:p>
            <a:r>
              <a:rPr lang="en-US" dirty="0"/>
              <a:t>Hot hand fallacy:</a:t>
            </a:r>
          </a:p>
          <a:p>
            <a:pPr marL="171450" indent="-171450">
              <a:buFont typeface="Arial" charset="0"/>
              <a:buChar char="•"/>
            </a:pPr>
            <a:r>
              <a:rPr lang="en-US" dirty="0"/>
              <a:t>Opposite of the gambler</a:t>
            </a:r>
            <a:r>
              <a:rPr lang="ja-JP" altLang="en-US" dirty="0"/>
              <a:t>’</a:t>
            </a:r>
            <a:r>
              <a:rPr lang="en-US" altLang="ja-JP" dirty="0"/>
              <a:t>s fallacy.</a:t>
            </a:r>
          </a:p>
          <a:p>
            <a:pPr marL="171450" indent="-171450">
              <a:buFont typeface="Arial" charset="0"/>
              <a:buChar char="•"/>
            </a:pPr>
            <a:r>
              <a:rPr lang="en-US" altLang="ja-JP" dirty="0"/>
              <a:t>In poker: A player wins several hands in a row, so believes that they will win again.</a:t>
            </a:r>
          </a:p>
          <a:p>
            <a:pPr marL="171450" indent="-171450">
              <a:buFont typeface="Arial" charset="0"/>
              <a:buChar char="•"/>
            </a:pPr>
            <a:r>
              <a:rPr lang="en-US" altLang="ja-JP" dirty="0"/>
              <a:t>Basketball: Once a player has made several shots in a row, they are more likely to make another shot. One study found no correlation between success in one shot and the next.</a:t>
            </a:r>
          </a:p>
          <a:p>
            <a:pPr>
              <a:buFontTx/>
              <a:buChar char="•"/>
            </a:pPr>
            <a:endParaRPr lang="en-US" altLang="ja-JP" dirty="0"/>
          </a:p>
          <a:p>
            <a:r>
              <a:rPr lang="en-US" altLang="ja-JP" dirty="0"/>
              <a:t>Stock market:</a:t>
            </a:r>
          </a:p>
          <a:p>
            <a:pPr marL="171450" indent="-171450">
              <a:buFont typeface="Arial" charset="0"/>
              <a:buChar char="•"/>
            </a:pPr>
            <a:r>
              <a:rPr lang="en-US" altLang="ja-JP" dirty="0"/>
              <a:t>Herd mentality: Investors more likely to buy (sell) when a stock is doing well (bad) even if no change in the underlying valuation: hot hand.</a:t>
            </a:r>
          </a:p>
          <a:p>
            <a:pPr marL="171450" indent="-171450">
              <a:buFont typeface="Arial" charset="0"/>
              <a:buChar char="•"/>
            </a:pPr>
            <a:r>
              <a:rPr lang="en-US" altLang="ja-JP" dirty="0"/>
              <a:t>Yet some investors take contrarian position: If a stock has been doing really well, bet that it will start to go down: gambler’s fallacy.</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r>
              <a:rPr lang="en-US" b="1" i="1" dirty="0"/>
              <a:t>“Beyond the Book” Slide</a:t>
            </a:r>
          </a:p>
          <a:p>
            <a:endParaRPr lang="en-US" b="1" i="1" dirty="0"/>
          </a:p>
          <a:p>
            <a:r>
              <a:rPr lang="en-US" b="1" i="1" dirty="0"/>
              <a:t>Lecture notes: </a:t>
            </a:r>
          </a:p>
          <a:p>
            <a:endParaRPr lang="en-US" b="1" i="1" dirty="0"/>
          </a:p>
          <a:p>
            <a:r>
              <a:rPr lang="en-US" dirty="0"/>
              <a:t>An IIA Example:</a:t>
            </a:r>
          </a:p>
          <a:p>
            <a:pPr marL="171450" indent="-171450">
              <a:buFont typeface="Arial" charset="0"/>
              <a:buChar char="•"/>
            </a:pPr>
            <a:r>
              <a:rPr lang="en-US" dirty="0"/>
              <a:t>You eat lunch at a local diner. The waitress says we have two sandwich specials today: a roast beef sandwich with a drink and chips or a turkey sandwich with a drink and chips.</a:t>
            </a:r>
          </a:p>
          <a:p>
            <a:pPr marL="171450" indent="-171450">
              <a:buFont typeface="Arial" charset="0"/>
              <a:buChar char="•"/>
            </a:pPr>
            <a:r>
              <a:rPr lang="en-US" dirty="0"/>
              <a:t>You think for a moment, and order the roast beef.</a:t>
            </a:r>
          </a:p>
          <a:p>
            <a:pPr marL="171450" indent="-171450">
              <a:buFont typeface="Arial" charset="0"/>
              <a:buChar char="•"/>
            </a:pPr>
            <a:r>
              <a:rPr lang="en-US" dirty="0"/>
              <a:t>As the waitress is about to leave with your order, she says: “Oh, I forgot, we also have a ham sandwich with a drink and chips.”</a:t>
            </a:r>
          </a:p>
          <a:p>
            <a:pPr marL="171450" indent="-171450">
              <a:buFont typeface="Arial" charset="0"/>
              <a:buChar char="•"/>
            </a:pPr>
            <a:r>
              <a:rPr lang="en-US" dirty="0"/>
              <a:t>You reply, “Oh, in that case I will have the TURKEY sandwich.”</a:t>
            </a:r>
          </a:p>
          <a:p>
            <a:pPr marL="171450" indent="-171450">
              <a:buFont typeface="Arial" charset="0"/>
              <a:buChar char="•"/>
            </a:pPr>
            <a:r>
              <a:rPr lang="en-US" dirty="0"/>
              <a:t>In this case, the ham sandwich is the irrelevant alternative since you did not choose it when it was introduced. But it should not have changed your original preferences of roast beef over turkey.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b="1" i="1" dirty="0"/>
              <a:t>Lecture notes:</a:t>
            </a:r>
          </a:p>
          <a:p>
            <a:endParaRPr lang="en-US" dirty="0"/>
          </a:p>
          <a:p>
            <a:r>
              <a:rPr lang="en-US" dirty="0"/>
              <a:t>Framing:</a:t>
            </a:r>
          </a:p>
          <a:p>
            <a:pPr marL="171450" indent="-171450">
              <a:buFont typeface="Arial" charset="0"/>
              <a:buChar char="•"/>
            </a:pPr>
            <a:r>
              <a:rPr lang="en-US" dirty="0"/>
              <a:t>People make different choices for the same choice problem when it is presented in different ways. </a:t>
            </a:r>
          </a:p>
          <a:p>
            <a:pPr marL="171450" indent="-171450">
              <a:buFont typeface="Arial" charset="0"/>
              <a:buChar char="•"/>
            </a:pPr>
            <a:r>
              <a:rPr lang="en-US" dirty="0"/>
              <a:t>If people are rational, if the choice is the same, it should not matter how it is presented.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Note that the textbook treats these examples as a framing effect problem. They are also good examples of the </a:t>
            </a:r>
            <a:r>
              <a:rPr lang="en-US" i="1" dirty="0"/>
              <a:t>status quo bias</a:t>
            </a:r>
            <a:r>
              <a:rPr lang="en-US" dirty="0"/>
              <a:t>, and </a:t>
            </a:r>
            <a:r>
              <a:rPr lang="en-US" i="1" dirty="0"/>
              <a:t>default rules</a:t>
            </a:r>
            <a:r>
              <a:rPr lang="en-US" dirty="0"/>
              <a:t>.</a:t>
            </a:r>
          </a:p>
          <a:p>
            <a:endParaRPr lang="en-US" dirty="0"/>
          </a:p>
          <a:p>
            <a:r>
              <a:rPr lang="en-US" dirty="0"/>
              <a:t>Company 401K: </a:t>
            </a:r>
          </a:p>
          <a:p>
            <a:pPr marL="171450" indent="-171450">
              <a:buFont typeface="Arial" charset="0"/>
              <a:buChar char="•"/>
            </a:pPr>
            <a:r>
              <a:rPr lang="en-US" dirty="0"/>
              <a:t>How the choices are presented should have no effect on participation rates, but participation rates are lower if you actively have to join.</a:t>
            </a:r>
          </a:p>
          <a:p>
            <a:endParaRPr lang="en-US" dirty="0"/>
          </a:p>
          <a:p>
            <a:r>
              <a:rPr lang="en-US" dirty="0"/>
              <a:t>Organ donation:</a:t>
            </a:r>
          </a:p>
          <a:p>
            <a:pPr marL="171450" indent="-171450">
              <a:buFont typeface="Arial" charset="0"/>
              <a:buChar char="•"/>
            </a:pPr>
            <a:r>
              <a:rPr lang="en-US" dirty="0"/>
              <a:t>With opt-in donation (United States) you have to actively do something to become an organ donor. With opt-out donation (European countries), you are assumed to want to be an organ donor, unless you actively do something to opt out.</a:t>
            </a:r>
          </a:p>
          <a:p>
            <a:pPr marL="171450" indent="-171450">
              <a:buFont typeface="Arial" charset="0"/>
              <a:buChar char="•"/>
            </a:pPr>
            <a:r>
              <a:rPr lang="en-US" dirty="0"/>
              <a:t>All else being equal, donor rates should be the same across countries, but participation rates are much higher in opt-out countries.</a:t>
            </a:r>
          </a:p>
          <a:p>
            <a:endParaRPr lang="en-US" dirty="0" smtClean="0"/>
          </a:p>
          <a:p>
            <a:r>
              <a:rPr lang="en-US" dirty="0" smtClean="0"/>
              <a:t>[© </a:t>
            </a:r>
            <a:r>
              <a:rPr lang="en-US" dirty="0" err="1" smtClean="0"/>
              <a:t>Presselect</a:t>
            </a:r>
            <a:r>
              <a:rPr lang="en-US" dirty="0" smtClean="0"/>
              <a:t> / </a:t>
            </a:r>
            <a:r>
              <a:rPr lang="en-US" dirty="0" err="1" smtClean="0"/>
              <a:t>Alamy</a:t>
            </a:r>
            <a:r>
              <a:rPr lang="en-US" dirty="0" smtClean="0"/>
              <a: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On “happy” and “dates”:</a:t>
            </a:r>
          </a:p>
          <a:p>
            <a:pPr marL="171450" indent="-171450">
              <a:buFont typeface="Arial" charset="0"/>
              <a:buChar char="•"/>
            </a:pPr>
            <a:r>
              <a:rPr lang="en-US" dirty="0"/>
              <a:t>Students who were asked “How many dates this year?” and then “Are you happy?” reported being happier (those who had dates) than students who were asked the questions in the reverse order.</a:t>
            </a:r>
          </a:p>
          <a:p>
            <a:pPr>
              <a:buFontTx/>
              <a:buChar char="•"/>
            </a:pPr>
            <a:endParaRPr lang="en-US" dirty="0"/>
          </a:p>
          <a:p>
            <a:r>
              <a:rPr lang="en-US" dirty="0"/>
              <a:t>On grades:</a:t>
            </a:r>
          </a:p>
          <a:p>
            <a:pPr marL="171450" indent="-171450">
              <a:buFont typeface="Arial" charset="0"/>
              <a:buChar char="•"/>
            </a:pPr>
            <a:r>
              <a:rPr lang="en-US" dirty="0"/>
              <a:t>The order in which questions are asked </a:t>
            </a:r>
            <a:r>
              <a:rPr lang="en-US" dirty="0" err="1"/>
              <a:t>shouldn</a:t>
            </a:r>
            <a:r>
              <a:rPr lang="ja-JP" altLang="en-US" dirty="0"/>
              <a:t>’</a:t>
            </a:r>
            <a:r>
              <a:rPr lang="en-US" altLang="ja-JP" dirty="0"/>
              <a:t>t matter, but it does. You have probably experienced both of these effects on exams. Poorly designed exams lead many students to give the wrong answer when they know the correct answer, whereas exams created with an understanding of framing and priming effects produce unbiased measures of student understanding.</a:t>
            </a:r>
            <a:endParaRPr lang="en-US" dirty="0"/>
          </a:p>
          <a:p>
            <a:endParaRPr lang="en-US" dirty="0" smtClean="0"/>
          </a:p>
          <a:p>
            <a:r>
              <a:rPr lang="en-US" dirty="0" smtClean="0"/>
              <a:t>[Ryan Balderas/</a:t>
            </a:r>
            <a:r>
              <a:rPr lang="en-US" dirty="0" err="1" smtClean="0"/>
              <a:t>iStock</a:t>
            </a:r>
            <a:r>
              <a:rPr lang="en-US" dirty="0" smtClean="0"/>
              <a:t> </a:t>
            </a:r>
            <a:r>
              <a:rPr lang="en-US" dirty="0" err="1" smtClean="0"/>
              <a:t>photo.com</a:t>
            </a:r>
            <a:r>
              <a:rPr lang="en-US" dirty="0" smtClean="0"/>
              <a:t>]</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Access the direct link to the clip mentioned on the slide by clicking the icon in the PowerPoint above. </a:t>
            </a:r>
          </a:p>
          <a:p>
            <a:endParaRPr lang="en-US" i="1" dirty="0"/>
          </a:p>
          <a:p>
            <a:r>
              <a:rPr lang="en-US" dirty="0"/>
              <a:t>Tempting little kids with marshmallows.</a:t>
            </a:r>
          </a:p>
        </p:txBody>
      </p:sp>
      <p:sp>
        <p:nvSpPr>
          <p:cNvPr id="51203"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5E907F2A-FD39-D445-BC0F-74302E68DA67}" type="slidenum">
              <a:rPr lang="en-US">
                <a:solidFill>
                  <a:srgbClr val="000000"/>
                </a:solidFill>
                <a:latin typeface="Arial" pitchFamily="-107" charset="0"/>
              </a:rPr>
              <a:pPr eaLnBrk="1" hangingPunct="1"/>
              <a:t>20</a:t>
            </a:fld>
            <a:endParaRPr lang="en-US">
              <a:solidFill>
                <a:srgbClr val="000000"/>
              </a:solidFill>
              <a:latin typeface="Arial" pitchFamily="-107"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r>
              <a:rPr lang="en-US" b="1" i="1" dirty="0"/>
              <a:t>Lecture tip:</a:t>
            </a:r>
          </a:p>
          <a:p>
            <a:endParaRPr lang="en-US" b="1" i="1" dirty="0"/>
          </a:p>
          <a:p>
            <a:r>
              <a:rPr lang="en-US" dirty="0"/>
              <a:t>Ask students whether they have done something that seemed like a good idea when they did it, but later, it turned out to be a bad idea.</a:t>
            </a:r>
          </a:p>
          <a:p>
            <a:endParaRPr lang="en-US" dirty="0"/>
          </a:p>
          <a:p>
            <a:r>
              <a:rPr lang="en-US" dirty="0"/>
              <a:t>This relates to hyperbolic discounting:</a:t>
            </a:r>
          </a:p>
          <a:p>
            <a:pPr marL="171450" indent="-171450">
              <a:buFont typeface="Arial" charset="0"/>
              <a:buChar char="•"/>
            </a:pPr>
            <a:r>
              <a:rPr lang="en-US" dirty="0"/>
              <a:t>A steep drop in the weight you place on utility earned in future periods.</a:t>
            </a:r>
          </a:p>
          <a:p>
            <a:pPr marL="171450" indent="-171450">
              <a:buFont typeface="Arial" charset="0"/>
              <a:buChar char="•"/>
            </a:pPr>
            <a:r>
              <a:rPr lang="en-US" dirty="0"/>
              <a:t>Or you overweight the benefits from acting today, and underweight the future costs.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An example of student behavior: </a:t>
            </a:r>
          </a:p>
          <a:p>
            <a:pPr marL="171450" indent="-171450">
              <a:buFont typeface="Arial" charset="0"/>
              <a:buChar char="•"/>
            </a:pPr>
            <a:r>
              <a:rPr lang="en-US" dirty="0"/>
              <a:t>Students make plans to study for the week. Some other activity comes up, for example, a party, so they postpone their plans to study.</a:t>
            </a:r>
          </a:p>
          <a:p>
            <a:pPr>
              <a:buFontTx/>
              <a:buChar char="•"/>
            </a:pPr>
            <a:endParaRPr lang="en-US" dirty="0"/>
          </a:p>
          <a:p>
            <a:r>
              <a:rPr lang="en-US" dirty="0"/>
              <a:t>An example of losing weight: </a:t>
            </a:r>
          </a:p>
          <a:p>
            <a:pPr marL="171450" indent="-171450">
              <a:buFont typeface="Arial" charset="0"/>
              <a:buChar char="•"/>
            </a:pPr>
            <a:r>
              <a:rPr lang="en-US" dirty="0"/>
              <a:t>You make a diet and exercise program. You’re out at dinner, and they have a “death-by-chocolate” dessert. </a:t>
            </a:r>
          </a:p>
          <a:p>
            <a:endParaRPr lang="en-US" dirty="0"/>
          </a:p>
          <a:p>
            <a:r>
              <a:rPr lang="en-US" dirty="0"/>
              <a:t>An example of saving: </a:t>
            </a:r>
          </a:p>
          <a:p>
            <a:pPr marL="171450" indent="-171450">
              <a:buFont typeface="Arial" charset="0"/>
              <a:buChar char="•"/>
            </a:pPr>
            <a:r>
              <a:rPr lang="en-US" dirty="0"/>
              <a:t>We know we should save for retirement, but we have a strong temptation to spend today.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r>
              <a:rPr lang="en-US" b="1" i="1"/>
              <a:t>“Economics in the Media” Slide</a:t>
            </a:r>
          </a:p>
          <a:p>
            <a:endParaRPr lang="en-US" b="1" i="1"/>
          </a:p>
          <a:p>
            <a:r>
              <a:rPr lang="en-US" b="1" i="1"/>
              <a:t>Lecture tip: </a:t>
            </a:r>
          </a:p>
          <a:p>
            <a:r>
              <a:rPr lang="en-US" i="1"/>
              <a:t>Access the direct link to the clip mentioned on the slide by clicking the icon in the PowerPoint above. </a:t>
            </a:r>
          </a:p>
          <a:p>
            <a:endParaRPr lang="en-US" i="1"/>
          </a:p>
          <a:p>
            <a:r>
              <a:rPr lang="en-US"/>
              <a:t>This is a great clip that attempts to explain Becker’s rational addiction model. Some strong language, but it is very funny.</a:t>
            </a:r>
          </a:p>
        </p:txBody>
      </p:sp>
      <p:sp>
        <p:nvSpPr>
          <p:cNvPr id="5734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2A2CB64F-4AEB-FE41-9549-3337BCE2F92A}" type="slidenum">
              <a:rPr lang="en-US">
                <a:solidFill>
                  <a:srgbClr val="000000"/>
                </a:solidFill>
                <a:latin typeface="Arial" pitchFamily="-107" charset="0"/>
              </a:rPr>
              <a:pPr eaLnBrk="1" hangingPunct="1"/>
              <a:t>23</a:t>
            </a:fld>
            <a:endParaRPr lang="en-US">
              <a:solidFill>
                <a:srgbClr val="000000"/>
              </a:solidFill>
              <a:latin typeface="Arial" pitchFamily="-107"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Access the direct link to the clip mentioned on the slide by clicking the icon in the PowerPoint above. </a:t>
            </a:r>
          </a:p>
          <a:p>
            <a:endParaRPr lang="en-US" i="1" dirty="0"/>
          </a:p>
          <a:p>
            <a:r>
              <a:rPr lang="en-US" dirty="0"/>
              <a:t>The key concepts covered in this Ted Talk are:</a:t>
            </a:r>
          </a:p>
          <a:p>
            <a:pPr marL="171450" indent="-171450">
              <a:buFont typeface="Arial" charset="0"/>
              <a:buChar char="•"/>
            </a:pPr>
            <a:r>
              <a:rPr lang="en-US" dirty="0"/>
              <a:t>Incentives</a:t>
            </a:r>
          </a:p>
          <a:p>
            <a:pPr marL="171450" indent="-171450">
              <a:buFont typeface="Arial" charset="0"/>
              <a:buChar char="•"/>
            </a:pPr>
            <a:r>
              <a:rPr lang="en-US" dirty="0"/>
              <a:t>Marginal thinking</a:t>
            </a:r>
          </a:p>
          <a:p>
            <a:pPr marL="171450" indent="-171450">
              <a:buFont typeface="Arial" charset="0"/>
              <a:buChar char="•"/>
            </a:pPr>
            <a:r>
              <a:rPr lang="en-US" dirty="0"/>
              <a:t>Diminishing marginal utility</a:t>
            </a: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Ask students what they think “acting in your self-interest” means.</a:t>
            </a:r>
          </a:p>
          <a:p>
            <a:pPr marL="171450" indent="-171450">
              <a:buFont typeface="Arial" charset="0"/>
              <a:buChar char="•"/>
            </a:pPr>
            <a:r>
              <a:rPr lang="en-US" dirty="0"/>
              <a:t>Think about utility maximization problems.</a:t>
            </a:r>
          </a:p>
          <a:p>
            <a:pPr marL="171450" indent="-171450">
              <a:buFont typeface="Arial" charset="0"/>
              <a:buChar char="•"/>
            </a:pPr>
            <a:r>
              <a:rPr lang="en-US" dirty="0"/>
              <a:t>Is our utility a function of what we consume or the amount of money we have, or is it a function of other people’s consumption and money?</a:t>
            </a:r>
          </a:p>
          <a:p>
            <a:pPr marL="171450" indent="-171450">
              <a:buFont typeface="Arial" charset="0"/>
              <a:buChar char="•"/>
            </a:pPr>
            <a:r>
              <a:rPr lang="en-US" dirty="0"/>
              <a:t>Do we care about the distribution of wealth or income in society?</a:t>
            </a:r>
          </a:p>
          <a:p>
            <a:endParaRPr lang="en-US" b="1" i="1" dirty="0"/>
          </a:p>
          <a:p>
            <a:r>
              <a:rPr lang="en-US" dirty="0"/>
              <a:t>Progressive tax system:</a:t>
            </a:r>
          </a:p>
          <a:p>
            <a:pPr marL="171450" indent="-171450">
              <a:buFont typeface="Arial" charset="0"/>
              <a:buChar char="•"/>
            </a:pPr>
            <a:r>
              <a:rPr lang="en-US" dirty="0"/>
              <a:t>Recall that with this system, higher income brackets are charged higher tax rates.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r>
              <a:rPr lang="en-US" b="1" i="1"/>
              <a:t>Lecture tip:</a:t>
            </a:r>
          </a:p>
          <a:p>
            <a:r>
              <a:rPr lang="en-US"/>
              <a:t>If you play the ultimatum game at the beginning of this lecture this should be quick to explain.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r>
              <a:rPr lang="en-US" b="1" i="1" dirty="0"/>
              <a:t>Image: </a:t>
            </a:r>
            <a:r>
              <a:rPr lang="en-US" dirty="0"/>
              <a:t>Animated Figure 17.1</a:t>
            </a:r>
          </a:p>
          <a:p>
            <a:endParaRPr lang="en-US" b="1" i="1" dirty="0"/>
          </a:p>
          <a:p>
            <a:r>
              <a:rPr lang="en-US" b="1" i="1" dirty="0"/>
              <a:t>Lecture notes:</a:t>
            </a:r>
          </a:p>
          <a:p>
            <a:endParaRPr lang="en-US" dirty="0"/>
          </a:p>
          <a:p>
            <a:r>
              <a:rPr lang="en-US" dirty="0"/>
              <a:t>First, show the game theory solution, then explain experimental results.</a:t>
            </a:r>
            <a:endParaRPr lang="en-US" b="1" dirty="0"/>
          </a:p>
          <a:p>
            <a:endParaRPr lang="en-US" b="1" i="1" dirty="0"/>
          </a:p>
          <a:p>
            <a:r>
              <a:rPr lang="en-US" dirty="0"/>
              <a:t>First click – Seventh click:</a:t>
            </a:r>
          </a:p>
          <a:p>
            <a:pPr marL="171450" indent="-171450">
              <a:buFont typeface="Arial" charset="0"/>
              <a:buChar char="•"/>
            </a:pPr>
            <a:r>
              <a:rPr lang="en-US" dirty="0"/>
              <a:t>Draws the game tree step by step.</a:t>
            </a:r>
          </a:p>
          <a:p>
            <a:pPr marL="171450" indent="-171450">
              <a:buFont typeface="Arial" charset="0"/>
              <a:buChar char="•"/>
            </a:pPr>
            <a:r>
              <a:rPr lang="en-US" dirty="0"/>
              <a:t>We will solve this game using backwards induction like you learned in Chapter 13.</a:t>
            </a:r>
          </a:p>
          <a:p>
            <a:pPr marL="171450" indent="-171450">
              <a:buFont typeface="Arial" charset="0"/>
              <a:buChar char="•"/>
            </a:pPr>
            <a:r>
              <a:rPr lang="en-US" dirty="0"/>
              <a:t>Start with Player 2’s choice on the left.</a:t>
            </a:r>
          </a:p>
          <a:p>
            <a:pPr marL="171450" indent="-171450">
              <a:buFont typeface="Arial" charset="0"/>
              <a:buChar char="•"/>
            </a:pPr>
            <a:r>
              <a:rPr lang="en-US" dirty="0"/>
              <a:t>Their best response is to Accept the proposal since they get $500 &gt; $0.</a:t>
            </a:r>
          </a:p>
          <a:p>
            <a:r>
              <a:rPr lang="en-US" dirty="0"/>
              <a:t>Eighth click: </a:t>
            </a:r>
          </a:p>
          <a:p>
            <a:pPr marL="171450" indent="-171450">
              <a:buFont typeface="Arial" charset="0"/>
              <a:buChar char="•"/>
            </a:pPr>
            <a:r>
              <a:rPr lang="en-US" dirty="0"/>
              <a:t>Draws a line through Reject branch.</a:t>
            </a:r>
          </a:p>
          <a:p>
            <a:pPr marL="171450" indent="-171450">
              <a:buFont typeface="Arial" charset="0"/>
              <a:buChar char="•"/>
            </a:pPr>
            <a:r>
              <a:rPr lang="en-US" dirty="0"/>
              <a:t>Now look at Player 2’s choice on the right.</a:t>
            </a:r>
          </a:p>
          <a:p>
            <a:pPr marL="171450" indent="-171450">
              <a:buFont typeface="Arial" charset="0"/>
              <a:buChar char="•"/>
            </a:pPr>
            <a:r>
              <a:rPr lang="en-US" dirty="0"/>
              <a:t>Their best response is to Accept since $1 &gt; 0.</a:t>
            </a:r>
          </a:p>
          <a:p>
            <a:r>
              <a:rPr lang="en-US" dirty="0"/>
              <a:t>Ninth click: </a:t>
            </a:r>
          </a:p>
          <a:p>
            <a:pPr marL="171450" indent="-171450">
              <a:buFont typeface="Arial" charset="0"/>
              <a:buChar char="•"/>
            </a:pPr>
            <a:r>
              <a:rPr lang="en-US" dirty="0"/>
              <a:t>Draws a line through Reject branch.</a:t>
            </a:r>
          </a:p>
          <a:p>
            <a:endParaRPr lang="en-US" dirty="0"/>
          </a:p>
          <a:p>
            <a:r>
              <a:rPr lang="en-US" dirty="0"/>
              <a:t>Now, go to Player 1’s choice. Looking forward he can make a Fair Proposal and get $500 or make an Unfair Proposal and get $999.</a:t>
            </a:r>
          </a:p>
          <a:p>
            <a:pPr marL="171450" indent="-171450">
              <a:buFont typeface="Arial" charset="0"/>
              <a:buChar char="•"/>
            </a:pPr>
            <a:r>
              <a:rPr lang="en-US" dirty="0"/>
              <a:t>Therefore, he makes the Unfair Proposal.</a:t>
            </a:r>
          </a:p>
          <a:p>
            <a:endParaRPr lang="en-US" dirty="0"/>
          </a:p>
          <a:p>
            <a:r>
              <a:rPr lang="en-US" dirty="0"/>
              <a:t>Tenth click: </a:t>
            </a:r>
          </a:p>
          <a:p>
            <a:pPr marL="171450" indent="-171450">
              <a:buFont typeface="Arial" charset="0"/>
              <a:buChar char="•"/>
            </a:pPr>
            <a:r>
              <a:rPr lang="en-US" dirty="0"/>
              <a:t>Line through Fair Proposal.</a:t>
            </a:r>
          </a:p>
          <a:p>
            <a:endParaRPr lang="en-US" dirty="0"/>
          </a:p>
          <a:p>
            <a:r>
              <a:rPr lang="en-US" dirty="0"/>
              <a:t>So, if both players act according to the standard rational choice model we get: {Unfair Proposal, Accept}</a:t>
            </a:r>
          </a:p>
          <a:p>
            <a:pPr>
              <a:buFontTx/>
              <a:buChar char="•"/>
            </a:pPr>
            <a:endParaRPr lang="en-US" dirty="0"/>
          </a:p>
          <a:p>
            <a:r>
              <a:rPr lang="en-US" dirty="0"/>
              <a:t>What happens when people actually play the game?</a:t>
            </a:r>
          </a:p>
          <a:p>
            <a:endParaRPr lang="en-US" dirty="0"/>
          </a:p>
          <a:p>
            <a:r>
              <a:rPr lang="en-US" dirty="0"/>
              <a:t>Eleventh click: </a:t>
            </a:r>
          </a:p>
          <a:p>
            <a:pPr marL="171450" indent="-171450">
              <a:buFont typeface="Arial" charset="0"/>
              <a:buChar char="•"/>
            </a:pPr>
            <a:r>
              <a:rPr lang="en-US" dirty="0"/>
              <a:t>Uncovers the results.</a:t>
            </a:r>
          </a:p>
          <a:p>
            <a:pPr>
              <a:buFontTx/>
              <a:buChar char="•"/>
            </a:pPr>
            <a:endParaRPr lang="en-US" dirty="0"/>
          </a:p>
          <a:p>
            <a:pPr>
              <a:buFontTx/>
              <a:buChar cha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r>
              <a:rPr lang="en-US" b="1" i="1" dirty="0"/>
              <a:t>Lecture tip: </a:t>
            </a:r>
            <a:r>
              <a:rPr lang="en-US" dirty="0"/>
              <a:t>This is tied to the game from the beginning of this presentation.</a:t>
            </a:r>
            <a:endParaRPr lang="en-US" b="1" i="1" dirty="0"/>
          </a:p>
          <a:p>
            <a:endParaRPr lang="en-US" b="1" i="1" dirty="0"/>
          </a:p>
          <a:p>
            <a:r>
              <a:rPr lang="en-US" b="1" i="1" dirty="0"/>
              <a:t>Lecture notes:</a:t>
            </a:r>
          </a:p>
          <a:p>
            <a:endParaRPr lang="en-US" dirty="0"/>
          </a:p>
          <a:p>
            <a:r>
              <a:rPr lang="en-US" dirty="0"/>
              <a:t>On Player 1:</a:t>
            </a:r>
          </a:p>
          <a:p>
            <a:pPr marL="171450" indent="-171450">
              <a:buFont typeface="Arial" charset="0"/>
              <a:buChar char="•"/>
            </a:pPr>
            <a:r>
              <a:rPr lang="en-US" dirty="0"/>
              <a:t>Offers “fair” amount because they want to be “fair” or they fear that Player 2 will reject offer that they think is “unfair.”</a:t>
            </a:r>
          </a:p>
          <a:p>
            <a:pPr>
              <a:buFontTx/>
              <a:buChar char="•"/>
            </a:pPr>
            <a:endParaRPr lang="en-US" dirty="0"/>
          </a:p>
          <a:p>
            <a:r>
              <a:rPr lang="en-US" dirty="0"/>
              <a:t>On Player 2:</a:t>
            </a:r>
          </a:p>
          <a:p>
            <a:pPr marL="171450" indent="-171450">
              <a:buFont typeface="Arial" charset="0"/>
              <a:buChar char="•"/>
            </a:pPr>
            <a:r>
              <a:rPr lang="en-US" dirty="0"/>
              <a:t>The more </a:t>
            </a:r>
            <a:r>
              <a:rPr lang="ja-JP" altLang="en-US" dirty="0"/>
              <a:t>“</a:t>
            </a:r>
            <a:r>
              <a:rPr lang="en-US" altLang="ja-JP" dirty="0"/>
              <a:t>unfair</a:t>
            </a:r>
            <a:r>
              <a:rPr lang="ja-JP" altLang="en-US" dirty="0"/>
              <a:t>”</a:t>
            </a:r>
            <a:r>
              <a:rPr lang="en-US" altLang="ja-JP" dirty="0"/>
              <a:t> the proposal is, the more likely the rejection.</a:t>
            </a:r>
          </a:p>
          <a:p>
            <a:pPr marL="171450" indent="-171450">
              <a:buFont typeface="Arial" charset="0"/>
              <a:buChar char="•"/>
            </a:pPr>
            <a:r>
              <a:rPr lang="en-US" dirty="0"/>
              <a:t>$999-to-$1 split may be rejected quite often. However, a $600-to-$400 to split may not be rejected very often.  </a:t>
            </a:r>
          </a:p>
          <a:p>
            <a:endParaRPr lang="en-US" dirty="0"/>
          </a:p>
          <a:p>
            <a:r>
              <a:rPr lang="en-US" dirty="0"/>
              <a:t>Note that different dynamics of cooperation can develop if the game is played more than once. If the game is played repeatedly, (especially if player 1 and player 2 switch roles), a strategic cooperation will most likely develop.</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Depending on the motivations in the Ultimatum Game, the Dictator Game is a nice addition.</a:t>
            </a:r>
          </a:p>
          <a:p>
            <a:endParaRPr lang="en-US" i="1" dirty="0"/>
          </a:p>
          <a:p>
            <a:r>
              <a:rPr lang="en-US" dirty="0"/>
              <a:t>The key concepts covered in this clip are: </a:t>
            </a:r>
          </a:p>
          <a:p>
            <a:pPr marL="171450" indent="-171450">
              <a:buFont typeface="Arial" charset="0"/>
              <a:buChar char="•"/>
            </a:pPr>
            <a:r>
              <a:rPr lang="en-US" dirty="0"/>
              <a:t>Behavioral economics</a:t>
            </a:r>
          </a:p>
          <a:p>
            <a:pPr marL="171450" indent="-171450">
              <a:buFont typeface="Arial" charset="0"/>
              <a:buChar char="•"/>
            </a:pPr>
            <a:r>
              <a:rPr lang="en-US" dirty="0"/>
              <a:t>Altruism</a:t>
            </a:r>
          </a:p>
          <a:p>
            <a:pPr marL="171450" indent="-171450">
              <a:buFont typeface="Arial" charset="0"/>
              <a:buChar char="•"/>
            </a:pPr>
            <a:r>
              <a:rPr lang="en-US" dirty="0"/>
              <a:t>Ultimatum game</a:t>
            </a:r>
          </a:p>
          <a:p>
            <a:pPr marL="171450" indent="-171450">
              <a:buFont typeface="Arial" charset="0"/>
              <a:buChar char="•"/>
            </a:pPr>
            <a:r>
              <a:rPr lang="en-US" dirty="0"/>
              <a:t>Dictator game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r>
              <a:rPr lang="en-US" b="1" i="1" dirty="0"/>
              <a:t>“Beyond the Book” Slide</a:t>
            </a:r>
            <a:endParaRPr lang="en-US" i="1" dirty="0"/>
          </a:p>
          <a:p>
            <a:endParaRPr lang="en-US" dirty="0"/>
          </a:p>
          <a:p>
            <a:r>
              <a:rPr lang="en-US" dirty="0"/>
              <a:t>The following two quotes come from </a:t>
            </a:r>
            <a:r>
              <a:rPr lang="en-US" i="1" dirty="0"/>
              <a:t>The Wealth of Nations</a:t>
            </a:r>
            <a:r>
              <a:rPr lang="en-US" dirty="0"/>
              <a:t> and </a:t>
            </a:r>
            <a:r>
              <a:rPr lang="en-US" i="1" dirty="0"/>
              <a:t>The Theory of Moral Sentiments</a:t>
            </a:r>
            <a:r>
              <a:rPr lang="en-US" dirty="0"/>
              <a:t>.</a:t>
            </a:r>
          </a:p>
          <a:p>
            <a:pPr marL="171450" indent="-171450">
              <a:buFont typeface="Arial" charset="0"/>
              <a:buChar char="•"/>
            </a:pPr>
            <a:r>
              <a:rPr lang="en-US" dirty="0"/>
              <a:t>Smith on our “social” motives.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i="1" dirty="0"/>
              <a:t>“Beyond the Book” Slide</a:t>
            </a:r>
            <a:endParaRPr lang="en-US" i="1" dirty="0"/>
          </a:p>
          <a:p>
            <a:endParaRPr lang="en-US" i="1" dirty="0"/>
          </a:p>
          <a:p>
            <a:r>
              <a:rPr lang="en-US" dirty="0"/>
              <a:t>The following two quotes come from </a:t>
            </a:r>
            <a:r>
              <a:rPr lang="en-US" i="1" dirty="0"/>
              <a:t>The Wealth of Nations</a:t>
            </a:r>
            <a:r>
              <a:rPr lang="en-US" dirty="0"/>
              <a:t> and </a:t>
            </a:r>
            <a:r>
              <a:rPr lang="en-US" i="1" dirty="0"/>
              <a:t>The Theory of Moral Sentiments</a:t>
            </a:r>
            <a:r>
              <a:rPr lang="en-US" dirty="0"/>
              <a:t>.</a:t>
            </a:r>
          </a:p>
          <a:p>
            <a:pPr marL="171450" indent="-171450">
              <a:buFont typeface="Arial" charset="0"/>
              <a:buChar char="•"/>
            </a:pPr>
            <a:r>
              <a:rPr lang="en-US" dirty="0"/>
              <a:t>Smith on our “social” motives. </a:t>
            </a:r>
          </a:p>
          <a:p>
            <a:endParaRPr lang="en-US"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b="1" i="1"/>
              <a:t>Clicker question:</a:t>
            </a:r>
          </a:p>
          <a:p>
            <a:r>
              <a:rPr lang="en-US"/>
              <a:t>Correct answer: B, People often have incomplete information and limited decision-making time.</a:t>
            </a:r>
          </a:p>
          <a:p>
            <a:endParaRPr lang="en-US"/>
          </a:p>
          <a:p>
            <a:r>
              <a:rPr lang="en-US"/>
              <a:t>Without perfect information and enough time to analyze all choices, we can</a:t>
            </a:r>
            <a:r>
              <a:rPr lang="ja-JP" altLang="en-US"/>
              <a:t>’</a:t>
            </a:r>
            <a:r>
              <a:rPr lang="en-US" altLang="ja-JP"/>
              <a:t>t be </a:t>
            </a:r>
            <a:r>
              <a:rPr lang="ja-JP" altLang="en-US"/>
              <a:t>“</a:t>
            </a:r>
            <a:r>
              <a:rPr lang="en-US" altLang="ja-JP"/>
              <a:t>fully</a:t>
            </a:r>
            <a:r>
              <a:rPr lang="ja-JP" altLang="en-US"/>
              <a:t>”</a:t>
            </a:r>
            <a:r>
              <a:rPr lang="en-US" altLang="ja-JP"/>
              <a:t> rational.</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b="1" i="1" dirty="0"/>
              <a:t>Clicker question:</a:t>
            </a:r>
          </a:p>
          <a:p>
            <a:r>
              <a:rPr lang="en-US" dirty="0"/>
              <a:t>Correct answer: D, the gambler’s fallacy.</a:t>
            </a:r>
          </a:p>
          <a:p>
            <a:endParaRPr lang="en-US" dirty="0"/>
          </a:p>
          <a:p>
            <a:r>
              <a:rPr lang="en-US" sz="2800" dirty="0">
                <a:latin typeface="Arial" pitchFamily="-107" charset="0"/>
              </a:rPr>
              <a:t>The gambler</a:t>
            </a:r>
            <a:r>
              <a:rPr lang="ja-JP" altLang="en-US" sz="2800" dirty="0">
                <a:latin typeface="Arial" pitchFamily="-107" charset="0"/>
              </a:rPr>
              <a:t>’</a:t>
            </a:r>
            <a:r>
              <a:rPr lang="en-US" altLang="ja-JP" sz="2800" dirty="0">
                <a:latin typeface="Arial" pitchFamily="-107" charset="0"/>
              </a:rPr>
              <a:t>s fallacy is the b</a:t>
            </a:r>
            <a:r>
              <a:rPr lang="en-US" altLang="ja-JP" sz="2400" dirty="0">
                <a:latin typeface="Arial" pitchFamily="-107" charset="0"/>
              </a:rPr>
              <a:t>elief that outcomes that have not occurred recently are more likely to occur soon.</a:t>
            </a:r>
            <a:endParaRPr lang="en-US" sz="2400" dirty="0">
              <a:latin typeface="Arial" pitchFamily="-107"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r>
              <a:rPr lang="en-US" b="1" i="1"/>
              <a:t>Clicker question:</a:t>
            </a:r>
          </a:p>
          <a:p>
            <a:r>
              <a:rPr lang="en-US"/>
              <a:t>Correct answer: A, fairness of payoffs.</a:t>
            </a:r>
          </a:p>
          <a:p>
            <a:endParaRPr lang="en-US"/>
          </a:p>
          <a:p>
            <a:r>
              <a:rPr lang="en-US"/>
              <a:t>In the game, p</a:t>
            </a:r>
            <a:r>
              <a:rPr lang="en-US" sz="2400">
                <a:latin typeface="Arial" pitchFamily="-107" charset="0"/>
              </a:rPr>
              <a:t>erceptions of fairness are important. Player 2 punishes Player 1 for choosing an unfair offer, even it means lowering his own payoffs.</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r>
              <a:rPr lang="en-US" sz="1200" b="0" i="0" u="none" strike="noStrike" kern="1200" dirty="0" smtClean="0">
                <a:solidFill>
                  <a:schemeClr val="tx1"/>
                </a:solidFill>
                <a:effectLst/>
                <a:latin typeface="+mn-lt"/>
                <a:ea typeface="MS PGothic" pitchFamily="34" charset="-128"/>
                <a:cs typeface="MS PGothic" pitchFamily="34" charset="-128"/>
              </a:rPr>
              <a:t>Alex </a:t>
            </a:r>
            <a:r>
              <a:rPr lang="en-US" sz="1200" b="0" i="0" u="none" strike="noStrike" kern="1200" dirty="0" err="1" smtClean="0">
                <a:solidFill>
                  <a:schemeClr val="tx1"/>
                </a:solidFill>
                <a:effectLst/>
                <a:latin typeface="+mn-lt"/>
                <a:ea typeface="MS PGothic" pitchFamily="34" charset="-128"/>
                <a:cs typeface="MS PGothic" pitchFamily="34" charset="-128"/>
              </a:rPr>
              <a:t>Slobodkin</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iStockphoto.com</a:t>
            </a:r>
            <a:r>
              <a:rPr lang="en-US"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r>
              <a:rPr lang="en-US" sz="1000" b="1" i="1" dirty="0"/>
              <a:t>Lecture notes:</a:t>
            </a:r>
          </a:p>
          <a:p>
            <a:endParaRPr lang="en-US" sz="1000" b="1" i="1" dirty="0"/>
          </a:p>
          <a:p>
            <a:r>
              <a:rPr lang="en-US" sz="1000" dirty="0"/>
              <a:t>An example:</a:t>
            </a:r>
          </a:p>
          <a:p>
            <a:pPr marL="171450" indent="-171450">
              <a:buFont typeface="Arial" charset="0"/>
              <a:buChar char="•"/>
            </a:pPr>
            <a:r>
              <a:rPr lang="en-US" sz="1000" dirty="0"/>
              <a:t>Suppose a coin-flip game involves the following.</a:t>
            </a:r>
          </a:p>
          <a:p>
            <a:pPr marL="628650" lvl="1" indent="-171450">
              <a:buFont typeface="Arial" charset="0"/>
              <a:buChar char="•"/>
            </a:pPr>
            <a:r>
              <a:rPr lang="en-US" sz="1000" dirty="0"/>
              <a:t>Heads: You win $100.</a:t>
            </a:r>
          </a:p>
          <a:p>
            <a:pPr marL="628650" lvl="1" indent="-171450">
              <a:buFont typeface="Arial" charset="0"/>
              <a:buChar char="•"/>
            </a:pPr>
            <a:r>
              <a:rPr lang="en-US" sz="1000" dirty="0"/>
              <a:t>Tails: You get nothing.</a:t>
            </a:r>
          </a:p>
          <a:p>
            <a:pPr marL="171450" indent="-171450">
              <a:buFont typeface="Arial" charset="0"/>
              <a:buChar char="•"/>
            </a:pPr>
            <a:r>
              <a:rPr lang="en-US" sz="1000" dirty="0"/>
              <a:t>The expected value of this game is $50.</a:t>
            </a:r>
          </a:p>
          <a:p>
            <a:pPr marL="171450" indent="-171450">
              <a:buFont typeface="Arial" charset="0"/>
              <a:buChar char="•"/>
            </a:pPr>
            <a:r>
              <a:rPr lang="en-US" sz="1000" dirty="0"/>
              <a:t>How much guaranteed money would it take you to not play the game?</a:t>
            </a:r>
          </a:p>
          <a:p>
            <a:endParaRPr lang="en-US" sz="1000" dirty="0"/>
          </a:p>
          <a:p>
            <a:r>
              <a:rPr lang="en-US" sz="1000" dirty="0"/>
              <a:t>A </a:t>
            </a:r>
            <a:r>
              <a:rPr lang="en-US" sz="1000" b="1" dirty="0"/>
              <a:t>risk-averse </a:t>
            </a:r>
            <a:r>
              <a:rPr lang="en-US" sz="1000" dirty="0"/>
              <a:t>person would take a guaranteed payoff of less than $50 and choose not to play.  </a:t>
            </a:r>
          </a:p>
          <a:p>
            <a:pPr marL="171450" indent="-171450">
              <a:buFont typeface="Arial" charset="0"/>
              <a:buChar char="•"/>
            </a:pPr>
            <a:r>
              <a:rPr lang="en-US" sz="1000" dirty="0"/>
              <a:t>For example, you could ask the risk-averse person to play or get a guaranteed $35.  </a:t>
            </a:r>
          </a:p>
          <a:p>
            <a:pPr marL="171450" indent="-171450">
              <a:buFont typeface="Arial" charset="0"/>
              <a:buChar char="•"/>
            </a:pPr>
            <a:r>
              <a:rPr lang="en-US" sz="1000" dirty="0"/>
              <a:t>Depending on the level of his risk aversion, he would most likely take the $35 and not play, even though $35 is less than the expected value of the game.</a:t>
            </a:r>
          </a:p>
          <a:p>
            <a:endParaRPr lang="en-US" sz="1000" dirty="0"/>
          </a:p>
          <a:p>
            <a:r>
              <a:rPr lang="en-US" sz="1000" dirty="0"/>
              <a:t>A </a:t>
            </a:r>
            <a:r>
              <a:rPr lang="en-US" sz="1000" b="1" dirty="0"/>
              <a:t>risk-neutral </a:t>
            </a:r>
            <a:r>
              <a:rPr lang="en-US" sz="1000" dirty="0"/>
              <a:t>person would require a guaranteed payoff of $50 (or greater) and choose not to play.  </a:t>
            </a:r>
          </a:p>
          <a:p>
            <a:pPr marL="171450" indent="-171450">
              <a:buFont typeface="Arial" charset="0"/>
              <a:buChar char="•"/>
            </a:pPr>
            <a:r>
              <a:rPr lang="en-US" sz="1000" dirty="0"/>
              <a:t>The risk-neutral person would be indifferent between playing and the guaranteed $50.  </a:t>
            </a:r>
          </a:p>
          <a:p>
            <a:pPr marL="171450" indent="-171450">
              <a:buFont typeface="Arial" charset="0"/>
              <a:buChar char="•"/>
            </a:pPr>
            <a:r>
              <a:rPr lang="en-US" sz="1000" dirty="0"/>
              <a:t>Any guaranteed offer greater than $50 would cause the person to take the offer and not play.</a:t>
            </a:r>
          </a:p>
          <a:p>
            <a:endParaRPr lang="en-US" sz="1000" dirty="0"/>
          </a:p>
          <a:p>
            <a:r>
              <a:rPr lang="en-US" sz="1000" dirty="0"/>
              <a:t>A </a:t>
            </a:r>
            <a:r>
              <a:rPr lang="en-US" sz="1000" b="1" dirty="0"/>
              <a:t>risk-loving </a:t>
            </a:r>
            <a:r>
              <a:rPr lang="en-US" sz="1000" dirty="0"/>
              <a:t>person would take a guaranteed payoff of greater than $50 and choose not to play.  </a:t>
            </a:r>
          </a:p>
          <a:p>
            <a:pPr marL="171450" indent="-171450">
              <a:buFont typeface="Arial" charset="0"/>
              <a:buChar char="•"/>
            </a:pPr>
            <a:r>
              <a:rPr lang="en-US" sz="1000" dirty="0"/>
              <a:t>For example, you could ask the risk-loving person to play or get a guaranteed $60.  </a:t>
            </a:r>
          </a:p>
          <a:p>
            <a:pPr marL="171450" indent="-171450">
              <a:buFont typeface="Arial" charset="0"/>
              <a:buChar char="•"/>
            </a:pPr>
            <a:r>
              <a:rPr lang="en-US" sz="1000" dirty="0"/>
              <a:t>Depending on the level of his risk-loving nature, he would most likely rather play instead of take the $60, even though $60 is greater than the expected value of the game.</a:t>
            </a:r>
          </a:p>
          <a:p>
            <a:endParaRPr lang="en-US" sz="1000" dirty="0"/>
          </a:p>
          <a:p>
            <a:endParaRPr lang="en-US" sz="1000" dirty="0"/>
          </a:p>
          <a:p>
            <a:endParaRPr lang="en-US" sz="1000" dirty="0"/>
          </a:p>
          <a:p>
            <a:endParaRPr lang="en-US" sz="10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r>
              <a:rPr lang="en-US" sz="1000" b="1" i="1" dirty="0"/>
              <a:t>Lecture tip:</a:t>
            </a:r>
          </a:p>
          <a:p>
            <a:endParaRPr lang="en-US" sz="1000" dirty="0"/>
          </a:p>
          <a:p>
            <a:r>
              <a:rPr lang="en-US" sz="1000" dirty="0"/>
              <a:t>Ask students to make a choice between Gamble A and Gamble B. Make sure they understand that there is no “right” answer since which gamble they choose depends on their own risk preferences.</a:t>
            </a:r>
          </a:p>
          <a:p>
            <a:endParaRPr lang="en-US" sz="1000" dirty="0"/>
          </a:p>
          <a:p>
            <a:r>
              <a:rPr lang="en-US" sz="1000" dirty="0"/>
              <a:t>First click: </a:t>
            </a:r>
          </a:p>
          <a:p>
            <a:pPr marL="171450" indent="-171450">
              <a:buFont typeface="Arial" charset="0"/>
              <a:buChar char="•"/>
            </a:pPr>
            <a:r>
              <a:rPr lang="en-US" sz="1000" dirty="0"/>
              <a:t>Uncovers Gamble C and D.</a:t>
            </a:r>
          </a:p>
          <a:p>
            <a:endParaRPr lang="en-US" sz="1000" dirty="0"/>
          </a:p>
          <a:p>
            <a:r>
              <a:rPr lang="en-US" sz="1000" dirty="0"/>
              <a:t>Query students again.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a:lstStyle/>
          <a:p>
            <a:r>
              <a:rPr lang="en-US" b="1" i="1" dirty="0"/>
              <a:t>Lecture </a:t>
            </a:r>
            <a:r>
              <a:rPr lang="en-US" b="1" i="1" dirty="0" smtClean="0"/>
              <a:t>tip:</a:t>
            </a:r>
            <a:endParaRPr lang="en-US" b="1" i="1" dirty="0"/>
          </a:p>
          <a:p>
            <a:r>
              <a:rPr lang="en-US" dirty="0"/>
              <a:t>Discuss what people with different risk preferences </a:t>
            </a:r>
            <a:r>
              <a:rPr lang="en-US" i="1" dirty="0"/>
              <a:t>should</a:t>
            </a:r>
            <a:r>
              <a:rPr lang="en-US" dirty="0"/>
              <a:t> do.</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a:lstStyle/>
          <a:p>
            <a:r>
              <a:rPr lang="en-US" b="1" i="1" dirty="0"/>
              <a:t>Lecture </a:t>
            </a:r>
            <a:r>
              <a:rPr lang="en-US" b="1" i="1" dirty="0" smtClean="0"/>
              <a:t>tip:</a:t>
            </a:r>
            <a:endParaRPr lang="en-US" b="1" i="1" dirty="0"/>
          </a:p>
          <a:p>
            <a:r>
              <a:rPr lang="en-US" dirty="0"/>
              <a:t>Discuss what people with different risk preferences </a:t>
            </a:r>
            <a:r>
              <a:rPr lang="en-US" i="1" dirty="0"/>
              <a:t>should</a:t>
            </a:r>
            <a:r>
              <a:rPr lang="en-US" dirty="0"/>
              <a:t> do.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r>
              <a:rPr lang="en-US" b="1" i="1" dirty="0"/>
              <a:t>“Beyond the Book” Slide: </a:t>
            </a:r>
            <a:r>
              <a:rPr lang="en-US" b="0" i="0" dirty="0"/>
              <a:t>The Ultimatum Game</a:t>
            </a:r>
          </a:p>
          <a:p>
            <a:endParaRPr lang="en-US" b="1" i="1" dirty="0"/>
          </a:p>
          <a:p>
            <a:r>
              <a:rPr lang="en-US" b="1" i="1" dirty="0"/>
              <a:t>Lecture tip:</a:t>
            </a:r>
          </a:p>
          <a:p>
            <a:r>
              <a:rPr lang="en-US" dirty="0"/>
              <a:t>The author of these slides usually plays the Ultimatum Game on the first day of class, but it will work here. </a:t>
            </a:r>
          </a:p>
          <a:p>
            <a:endParaRPr lang="en-US" dirty="0"/>
          </a:p>
          <a:p>
            <a:pPr marL="171450" indent="-171450">
              <a:buFont typeface="Arial" charset="0"/>
              <a:buChar char="•"/>
            </a:pPr>
            <a:r>
              <a:rPr lang="en-US" dirty="0"/>
              <a:t>The amount to be split is $10, and you randomly draw three pairs of students to receive money. Depending on whether the offer is accepted or rejected, you are out anywhere from $0-$30.</a:t>
            </a:r>
            <a:endParaRPr lang="en-US" b="1" dirty="0"/>
          </a:p>
          <a:p>
            <a:pPr marL="171450" indent="-171450">
              <a:buFont typeface="Arial" charset="0"/>
              <a:buChar char="•"/>
            </a:pPr>
            <a:r>
              <a:rPr lang="en-US" dirty="0"/>
              <a:t>Pass out index cards to the class.</a:t>
            </a:r>
          </a:p>
          <a:p>
            <a:pPr marL="171450" indent="-171450">
              <a:buFont typeface="Arial" charset="0"/>
              <a:buChar char="•"/>
            </a:pPr>
            <a:r>
              <a:rPr lang="en-US" dirty="0"/>
              <a:t>Go over the game </a:t>
            </a:r>
            <a:r>
              <a:rPr lang="en-US" dirty="0" smtClean="0"/>
              <a:t>rules </a:t>
            </a:r>
            <a:r>
              <a:rPr lang="en-US" dirty="0"/>
              <a:t>on this slide. It is a good idea to go over a few examples.</a:t>
            </a:r>
          </a:p>
          <a:p>
            <a:pPr marL="171450" indent="-171450">
              <a:buFont typeface="Arial" charset="0"/>
              <a:buChar char="•"/>
            </a:pPr>
            <a:r>
              <a:rPr lang="en-US" dirty="0"/>
              <a:t>Collect the index cards from the left side of the room and the right side of the room. Keep them in separate stacks.</a:t>
            </a:r>
          </a:p>
          <a:p>
            <a:pPr marL="171450" indent="-171450">
              <a:buFont typeface="Arial" charset="0"/>
              <a:buChar char="•"/>
            </a:pPr>
            <a:r>
              <a:rPr lang="en-US" dirty="0"/>
              <a:t>Pass them back, flipping the stacks.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a:lstStyle/>
          <a:p>
            <a:r>
              <a:rPr lang="en-US" b="1" i="1" dirty="0"/>
              <a:t>Lecture </a:t>
            </a:r>
            <a:r>
              <a:rPr lang="en-US" b="1" i="1" dirty="0" smtClean="0"/>
              <a:t>tip:</a:t>
            </a:r>
            <a:endParaRPr lang="en-US" b="1" i="1" dirty="0"/>
          </a:p>
          <a:p>
            <a:r>
              <a:rPr lang="en-US" dirty="0"/>
              <a:t>Discuss what people with different risk preferences </a:t>
            </a:r>
            <a:r>
              <a:rPr lang="en-US" i="1" dirty="0"/>
              <a:t>should</a:t>
            </a:r>
            <a:r>
              <a:rPr lang="en-US" dirty="0"/>
              <a:t> do.</a:t>
            </a:r>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r>
              <a:rPr lang="en-US" b="1" i="1" dirty="0"/>
              <a:t>Lecture </a:t>
            </a:r>
            <a:r>
              <a:rPr lang="en-US" b="1" i="1" dirty="0" smtClean="0"/>
              <a:t>tip:</a:t>
            </a:r>
            <a:endParaRPr lang="en-US" b="1" i="1" dirty="0"/>
          </a:p>
          <a:p>
            <a:r>
              <a:rPr lang="en-US" dirty="0"/>
              <a:t>Explain why this is inconsistent.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Why odd?</a:t>
            </a:r>
          </a:p>
          <a:p>
            <a:pPr marL="171450" indent="-171450">
              <a:buFont typeface="Arial" charset="0"/>
              <a:buChar char="•"/>
            </a:pPr>
            <a:r>
              <a:rPr lang="en-US" dirty="0"/>
              <a:t>We assume that people typically have strongly positive time preferences: they want it sooner rather than later.</a:t>
            </a:r>
          </a:p>
          <a:p>
            <a:pPr marL="171450" indent="-171450">
              <a:buFont typeface="Arial" charset="0"/>
              <a:buChar char="•"/>
            </a:pPr>
            <a:r>
              <a:rPr lang="en-US" dirty="0"/>
              <a:t>People who wait to receive their money later are said to have a weakly positive time preference.</a:t>
            </a:r>
          </a:p>
          <a:p>
            <a:pPr marL="171450" indent="-171450">
              <a:buFont typeface="Arial" charset="0"/>
              <a:buChar char="•"/>
            </a:pPr>
            <a:r>
              <a:rPr lang="en-US" dirty="0"/>
              <a:t>Note they could easily solve the problem by having less taken out of their paycheck.</a:t>
            </a:r>
          </a:p>
          <a:p>
            <a:endParaRPr lang="en-US" dirty="0"/>
          </a:p>
          <a:p>
            <a:r>
              <a:rPr lang="en-US" dirty="0"/>
              <a:t>What’s odder?</a:t>
            </a:r>
          </a:p>
          <a:p>
            <a:pPr marL="171450" indent="-171450">
              <a:buFont typeface="Arial" charset="0"/>
              <a:buChar char="•"/>
            </a:pPr>
            <a:r>
              <a:rPr lang="en-US" dirty="0"/>
              <a:t>When people file their taxes and expect a refund, they pay a fee to get the refund quicker.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r>
              <a:rPr lang="en-US" dirty="0" smtClean="0"/>
              <a:t>[Jason Merritt/</a:t>
            </a:r>
            <a:r>
              <a:rPr lang="en-US" dirty="0" err="1" smtClean="0"/>
              <a:t>FilmMagic</a:t>
            </a:r>
            <a:r>
              <a:rPr lang="en-US" dirty="0" smtClean="0"/>
              <a:t>/Getty Images]</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Prospect theory:</a:t>
            </a:r>
          </a:p>
          <a:p>
            <a:pPr marL="171450" indent="-171450">
              <a:buFont typeface="Arial" charset="0"/>
              <a:buChar char="•"/>
            </a:pPr>
            <a:r>
              <a:rPr lang="en-US" dirty="0"/>
              <a:t>Daniel </a:t>
            </a:r>
            <a:r>
              <a:rPr lang="en-US" dirty="0" err="1"/>
              <a:t>Kahneman</a:t>
            </a:r>
            <a:r>
              <a:rPr lang="en-US" dirty="0"/>
              <a:t> and Amos </a:t>
            </a:r>
            <a:r>
              <a:rPr lang="en-US" dirty="0" err="1"/>
              <a:t>Tversky</a:t>
            </a:r>
            <a:r>
              <a:rPr lang="en-US" dirty="0"/>
              <a:t> suggest that individuals place more emphasis on gains than losses. </a:t>
            </a:r>
          </a:p>
          <a:p>
            <a:pPr marL="171450" indent="-171450">
              <a:buFont typeface="Arial" charset="0"/>
              <a:buChar char="•"/>
            </a:pPr>
            <a:r>
              <a:rPr lang="en-US" dirty="0"/>
              <a:t>This implies that people evaluate the risks that lead to gains separately from the risks that lead to losses. </a:t>
            </a:r>
          </a:p>
          <a:p>
            <a:pPr marL="171450" indent="-171450">
              <a:buFont typeface="Arial" charset="0"/>
              <a:buChar char="•"/>
            </a:pPr>
            <a:r>
              <a:rPr lang="en-US" dirty="0"/>
              <a:t>This result is useful because it tells us why some investors try to make up for the losses they have experienced by taking more chances later instead of seeking to maximize the utility they receive from money under a rigid calculation of expected value. </a:t>
            </a:r>
          </a:p>
          <a:p>
            <a:pPr marL="171450" indent="-171450">
              <a:buFont typeface="Arial" charset="0"/>
              <a:buChar char="•"/>
            </a:pPr>
            <a:r>
              <a:rPr lang="en-US" dirty="0"/>
              <a:t>Armed with this knowledge, we can explain a wider range of human reactions, even extending into everyday behavior. </a:t>
            </a:r>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a:lstStyle/>
          <a:p>
            <a:r>
              <a:rPr lang="en-US" dirty="0" smtClean="0"/>
              <a:t>[© Yuri </a:t>
            </a:r>
            <a:r>
              <a:rPr lang="en-US" dirty="0" err="1" smtClean="0"/>
              <a:t>Arcurs</a:t>
            </a:r>
            <a:r>
              <a:rPr lang="en-US" dirty="0" smtClean="0"/>
              <a:t> | </a:t>
            </a:r>
            <a:r>
              <a:rPr lang="en-US" dirty="0" err="1" smtClean="0"/>
              <a:t>Dreamstime.com</a:t>
            </a:r>
            <a:r>
              <a:rPr lang="en-US" dirty="0" smtClean="0"/>
              <a:t>]</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a:lstStyle/>
          <a:p>
            <a:r>
              <a:rPr lang="en-US" b="1" i="1"/>
              <a:t>Clicker question:</a:t>
            </a:r>
          </a:p>
          <a:p>
            <a:r>
              <a:rPr lang="en-US"/>
              <a:t>Correct answer: B, behave too conservatively and not take enough risks.</a:t>
            </a:r>
          </a:p>
          <a:p>
            <a:endParaRPr lang="en-US"/>
          </a:p>
          <a:p>
            <a:r>
              <a:rPr lang="en-US" sz="2800">
                <a:latin typeface="Arial" pitchFamily="-107" charset="0"/>
              </a:rPr>
              <a:t>Loss aversion e</a:t>
            </a:r>
            <a:r>
              <a:rPr lang="en-US" sz="2400">
                <a:latin typeface="Arial" pitchFamily="-107" charset="0"/>
              </a:rPr>
              <a:t>xists when individuals place more weight on avoiding losses than attempting to realize gains.</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a:lstStyle/>
          <a:p>
            <a:r>
              <a:rPr lang="en-US" b="1" i="1"/>
              <a:t>Clicker question:</a:t>
            </a:r>
          </a:p>
          <a:p>
            <a:r>
              <a:rPr lang="en-US"/>
              <a:t>Correct answer: A, Risk preferences vary among different people.</a:t>
            </a:r>
          </a:p>
          <a:p>
            <a:endParaRPr lang="en-US"/>
          </a:p>
          <a:p>
            <a:r>
              <a:rPr lang="en-US"/>
              <a:t>Some people (probably most people) are risk averse. Others are risk loving or risk neutral.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r>
              <a:rPr lang="en-US" b="1" i="1" dirty="0"/>
              <a:t>“Beyond the Book” Slide: </a:t>
            </a:r>
            <a:r>
              <a:rPr lang="en-US" b="0" i="0" dirty="0"/>
              <a:t>The Ultimatum Game</a:t>
            </a:r>
          </a:p>
          <a:p>
            <a:endParaRPr lang="en-US" b="1" i="1" dirty="0"/>
          </a:p>
          <a:p>
            <a:r>
              <a:rPr lang="en-US" b="1" i="1" dirty="0"/>
              <a:t>Lecture tip:</a:t>
            </a:r>
            <a:endParaRPr lang="en-US" b="1" dirty="0"/>
          </a:p>
          <a:p>
            <a:pPr marL="171450" indent="-171450">
              <a:buFont typeface="Arial" charset="0"/>
              <a:buChar char="•"/>
            </a:pPr>
            <a:r>
              <a:rPr lang="en-US" dirty="0"/>
              <a:t>After the Proposers have written their offers, collect the index cards from the left side of the room and the right side of the room. Keep them in separate stacks.</a:t>
            </a:r>
          </a:p>
          <a:p>
            <a:pPr marL="171450" indent="-171450">
              <a:buFont typeface="Arial" charset="0"/>
              <a:buChar char="•"/>
            </a:pPr>
            <a:r>
              <a:rPr lang="en-US" dirty="0"/>
              <a:t>Then pass them back, flipping the stacks.</a:t>
            </a:r>
          </a:p>
          <a:p>
            <a:pPr marL="171450" indent="-171450">
              <a:buFont typeface="Arial" charset="0"/>
              <a:buChar char="•"/>
            </a:pPr>
            <a:r>
              <a:rPr lang="en-US" dirty="0"/>
              <a:t>Tell them they now need to play the role of the Responder. Remind them what two choices they have.</a:t>
            </a:r>
          </a:p>
          <a:p>
            <a:pPr marL="171450" indent="-171450">
              <a:buFont typeface="Arial" charset="0"/>
              <a:buChar char="•"/>
            </a:pPr>
            <a:r>
              <a:rPr lang="en-US" dirty="0"/>
              <a:t>Collect all the cards, shuffle them, have </a:t>
            </a:r>
            <a:r>
              <a:rPr lang="en-US" b="1" dirty="0"/>
              <a:t>a student</a:t>
            </a:r>
            <a:r>
              <a:rPr lang="en-US" dirty="0"/>
              <a:t> select three cards, and pay out money.</a:t>
            </a:r>
          </a:p>
          <a:p>
            <a:pPr>
              <a:buFontTx/>
              <a:buChar char="•"/>
            </a:pPr>
            <a:endParaRPr lang="en-US" b="1"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a:lstStyle/>
          <a:p>
            <a:r>
              <a:rPr lang="en-US" b="1" i="1" dirty="0"/>
              <a:t>Lecture tip:</a:t>
            </a:r>
          </a:p>
          <a:p>
            <a:endParaRPr lang="en-US" b="1" i="1" dirty="0"/>
          </a:p>
          <a:p>
            <a:r>
              <a:rPr lang="en-US" dirty="0"/>
              <a:t>You could use clickers for the next set of slides (50-56), but it’s just as easy to have students jot down their answers to the questions.</a:t>
            </a:r>
          </a:p>
          <a:p>
            <a:pPr marL="171450" indent="-171450">
              <a:buFont typeface="Arial" charset="0"/>
              <a:buChar char="•"/>
            </a:pPr>
            <a:r>
              <a:rPr lang="en-US" dirty="0"/>
              <a:t>The point of the next set of slides is partly for fun, but also to show that we have limited cognitive ability, which may lead us to make decisions that are less than rational. You can also refer to some of them later in lecture.</a:t>
            </a:r>
          </a:p>
          <a:p>
            <a:pPr marL="171450" indent="-171450">
              <a:buFont typeface="Arial" charset="0"/>
              <a:buChar char="•"/>
            </a:pPr>
            <a:r>
              <a:rPr lang="en-US" dirty="0"/>
              <a:t>Make sure the class reads the sentence out loud. I can’t hear you!!</a:t>
            </a:r>
          </a:p>
          <a:p>
            <a:pPr marL="171450" indent="-171450">
              <a:buFont typeface="Arial" charset="0"/>
              <a:buChar char="•"/>
            </a:pPr>
            <a:r>
              <a:rPr lang="en-US" dirty="0"/>
              <a:t>Once they have read it one time, have them do it again.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a:lstStyle/>
          <a:p>
            <a:r>
              <a:rPr lang="en-US" b="1" i="1" dirty="0"/>
              <a:t>Lecture tip:</a:t>
            </a:r>
          </a:p>
          <a:p>
            <a:endParaRPr lang="en-US" dirty="0"/>
          </a:p>
          <a:p>
            <a:pPr marL="171450" indent="-171450">
              <a:buFont typeface="Arial" charset="0"/>
              <a:buChar char="•"/>
            </a:pPr>
            <a:r>
              <a:rPr lang="en-US" dirty="0"/>
              <a:t>Do a rough count of the threes and sixes. If your class is consistent with previous results, a little more than one-third will find three and a little more than a third will find six. You will get some strange answers.</a:t>
            </a:r>
          </a:p>
          <a:p>
            <a:pPr marL="171450" indent="-171450">
              <a:buFont typeface="Arial" charset="0"/>
              <a:buChar char="•"/>
            </a:pPr>
            <a:r>
              <a:rPr lang="en-US" dirty="0"/>
              <a:t>The reason for the difference should be fairly obvious (or not, since I got three the first time). When you say count the Fs, most people count the “Effs” and ignore the “V” sound in OF.</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r>
              <a:rPr lang="en-US" b="1" i="1" dirty="0"/>
              <a:t>Lecture notes:</a:t>
            </a:r>
          </a:p>
          <a:p>
            <a:endParaRPr lang="en-US" dirty="0"/>
          </a:p>
          <a:p>
            <a:r>
              <a:rPr lang="en-US" dirty="0"/>
              <a:t>Answer: </a:t>
            </a:r>
          </a:p>
          <a:p>
            <a:pPr marL="171450" indent="-171450">
              <a:buFont typeface="Arial" charset="0"/>
              <a:buChar char="•"/>
            </a:pPr>
            <a:r>
              <a:rPr lang="en-US" dirty="0"/>
              <a:t>#1: $400,000.</a:t>
            </a:r>
          </a:p>
          <a:p>
            <a:pPr marL="171450" indent="-171450">
              <a:buFont typeface="Arial" charset="0"/>
              <a:buChar char="•"/>
            </a:pPr>
            <a:r>
              <a:rPr lang="en-US" dirty="0"/>
              <a:t>#2: (C) </a:t>
            </a:r>
          </a:p>
          <a:p>
            <a:endParaRPr lang="en-US" dirty="0"/>
          </a:p>
          <a:p>
            <a:r>
              <a:rPr lang="en-US" dirty="0"/>
              <a:t>Both of these questions came from a survey given by Goldman Sachs to some of their investor clients. About a fourth of those asked missed the first question. Fewer than half those asked got the second question correct.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a:lstStyle/>
          <a:p>
            <a:r>
              <a:rPr lang="en-US" b="1" i="1"/>
              <a:t>Lecture tip:</a:t>
            </a:r>
          </a:p>
          <a:p>
            <a:endParaRPr lang="en-US"/>
          </a:p>
          <a:p>
            <a:r>
              <a:rPr lang="en-US"/>
              <a:t>After giving students the two contracts, remind them that it will take them 30 days to kill the dragon.</a:t>
            </a:r>
          </a:p>
          <a:p>
            <a:pPr>
              <a:buFontTx/>
              <a:buChar char="•"/>
            </a:pPr>
            <a:endParaRPr lang="en-US"/>
          </a:p>
          <a:p>
            <a:r>
              <a:rPr lang="en-US"/>
              <a:t>The answer is revealed on the next slide.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a:lstStyle/>
          <a:p>
            <a:r>
              <a:rPr lang="en-US" b="1" i="1" dirty="0"/>
              <a:t>Lecture notes:</a:t>
            </a:r>
            <a:endParaRPr lang="en-US" dirty="0"/>
          </a:p>
          <a:p>
            <a:pPr marL="171450" indent="-171450">
              <a:buFont typeface="Arial" charset="0"/>
              <a:buChar char="•"/>
            </a:pPr>
            <a:r>
              <a:rPr lang="en-US" dirty="0"/>
              <a:t>You can earn either $3 million or you can earn $10.7 million.</a:t>
            </a:r>
          </a:p>
          <a:p>
            <a:pPr marL="171450" indent="-171450">
              <a:buFont typeface="Arial" charset="0"/>
              <a:buChar char="•"/>
            </a:pPr>
            <a:r>
              <a:rPr lang="en-US" dirty="0"/>
              <a:t>Most people can calculate the $3 million, but rarely come close to getting $10.7 million. They can’t imagine that a penny doubled each day for 30 days could ever get above $3 million.</a:t>
            </a:r>
            <a:endParaRPr lang="en-US" b="1" i="1"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a:lstStyle/>
          <a:p>
            <a:r>
              <a:rPr lang="en-US" b="1" i="1" dirty="0"/>
              <a:t>Lecture tip:</a:t>
            </a:r>
          </a:p>
          <a:p>
            <a:endParaRPr lang="en-US" dirty="0"/>
          </a:p>
          <a:p>
            <a:r>
              <a:rPr lang="en-US" dirty="0"/>
              <a:t>You can relate this back to the discussion on framing effects. </a:t>
            </a:r>
          </a:p>
          <a:p>
            <a:endParaRPr lang="en-US" dirty="0"/>
          </a:p>
          <a:p>
            <a:pPr marL="171450" indent="-171450">
              <a:buFont typeface="Arial" charset="0"/>
              <a:buChar char="•"/>
            </a:pPr>
            <a:r>
              <a:rPr lang="en-US" dirty="0"/>
              <a:t>As each pair is presented, ask students which program they would choose. Point out that there is no right or wrong answer.</a:t>
            </a:r>
          </a:p>
          <a:p>
            <a:pPr marL="171450" indent="-171450">
              <a:buFont typeface="Arial" charset="0"/>
              <a:buChar char="•"/>
            </a:pPr>
            <a:r>
              <a:rPr lang="en-US" dirty="0"/>
              <a:t>When the second pair is presented, a box covers the first pair.</a:t>
            </a:r>
          </a:p>
          <a:p>
            <a:endParaRPr lang="en-US" dirty="0"/>
          </a:p>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a:lstStyle/>
          <a:p>
            <a:r>
              <a:rPr lang="en-US" b="1" i="1" dirty="0"/>
              <a:t>Lecture notes:</a:t>
            </a:r>
          </a:p>
          <a:p>
            <a:endParaRPr lang="en-US" dirty="0"/>
          </a:p>
          <a:p>
            <a:r>
              <a:rPr lang="en-US" dirty="0"/>
              <a:t>This is a great example of the framing effect, which was discussed earlier.</a:t>
            </a:r>
          </a:p>
          <a:p>
            <a:endParaRPr lang="en-US" dirty="0"/>
          </a:p>
          <a:p>
            <a:r>
              <a:rPr lang="en-US" dirty="0"/>
              <a:t>Typical results:</a:t>
            </a:r>
          </a:p>
          <a:p>
            <a:pPr marL="171450" indent="-171450">
              <a:buFont typeface="Arial" charset="0"/>
              <a:buChar char="•"/>
            </a:pPr>
            <a:r>
              <a:rPr lang="en-US" dirty="0"/>
              <a:t>Between A and B, a large majority (around 75 percent) choose B.</a:t>
            </a:r>
          </a:p>
          <a:p>
            <a:pPr marL="171450" indent="-171450">
              <a:buFont typeface="Arial" charset="0"/>
              <a:buChar char="•"/>
            </a:pPr>
            <a:r>
              <a:rPr lang="en-US" dirty="0"/>
              <a:t>But between C and D, its roughly fifty-fifty.</a:t>
            </a:r>
          </a:p>
          <a:p>
            <a:pPr marL="171450" indent="-171450">
              <a:buFont typeface="Arial" charset="0"/>
              <a:buChar char="•"/>
            </a:pPr>
            <a:r>
              <a:rPr lang="en-US" dirty="0"/>
              <a:t>Point out that A and C are the same in terms of the overall outcome, and B and D are the same in terms of the expected outcome.</a:t>
            </a:r>
          </a:p>
          <a:p>
            <a:pPr marL="171450" indent="-171450">
              <a:buFont typeface="Arial" charset="0"/>
              <a:buChar char="•"/>
            </a:pPr>
            <a:r>
              <a:rPr lang="en-US" dirty="0"/>
              <a:t>So if you prefer B to A, then you should prefer D to C.</a:t>
            </a:r>
          </a:p>
          <a:p>
            <a:pPr marL="171450" indent="-171450">
              <a:buFont typeface="Arial" charset="0"/>
              <a:buChar char="•"/>
            </a:pPr>
            <a:r>
              <a:rPr lang="en-US" dirty="0"/>
              <a:t>See if you can get a student(s) who reversed to explain </a:t>
            </a:r>
            <a:r>
              <a:rPr lang="en-US"/>
              <a:t>why</a:t>
            </a:r>
            <a:r>
              <a:rPr lang="en-US" smtClean="0"/>
              <a:t>.</a:t>
            </a:r>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r>
              <a:rPr lang="en-US" b="1" i="1" dirty="0"/>
              <a:t>“Beyond the Book” Slide: </a:t>
            </a:r>
            <a:r>
              <a:rPr lang="en-US" b="0" i="0" dirty="0"/>
              <a:t>The Ultimatum Game</a:t>
            </a:r>
          </a:p>
          <a:p>
            <a:endParaRPr lang="en-US" b="1" i="1" dirty="0"/>
          </a:p>
          <a:p>
            <a:r>
              <a:rPr lang="en-US" b="1" i="1" dirty="0"/>
              <a:t>Lecture tip:</a:t>
            </a:r>
          </a:p>
          <a:p>
            <a:endParaRPr lang="en-US" b="1" dirty="0"/>
          </a:p>
          <a:p>
            <a:pPr marL="171450" indent="-171450">
              <a:buFont typeface="Arial" charset="0"/>
              <a:buChar char="•"/>
            </a:pPr>
            <a:r>
              <a:rPr lang="en-US" dirty="0"/>
              <a:t>This is covered later in the PowerPoint, so I would go over the main difference between how the two would play the game.</a:t>
            </a:r>
          </a:p>
          <a:p>
            <a:pPr marL="171450" indent="-171450">
              <a:buFont typeface="Arial" charset="0"/>
              <a:buChar char="•"/>
            </a:pPr>
            <a:r>
              <a:rPr lang="en-US" dirty="0"/>
              <a:t>If you have time you could question students to see if there were any “strange” offers, for example, someone offering more than $5 or someone rejecting $5.</a:t>
            </a:r>
          </a:p>
          <a:p>
            <a:endParaRPr lang="en-US" b="1" dirty="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pPr marL="171450" indent="-171450"/>
            <a:r>
              <a:rPr lang="en-US" b="1" i="1" dirty="0"/>
              <a:t>Lecture tip:</a:t>
            </a:r>
            <a:endParaRPr lang="en-US" dirty="0"/>
          </a:p>
          <a:p>
            <a:pPr marL="171450" indent="-171450">
              <a:buFontTx/>
              <a:buChar char="•"/>
            </a:pPr>
            <a:endParaRPr lang="en-US" dirty="0"/>
          </a:p>
          <a:p>
            <a:pPr marL="171450" indent="-171450"/>
            <a:r>
              <a:rPr lang="en-US" dirty="0"/>
              <a:t>Emphasize that “irrational” is not used in the sense of crazy, nuts, etc.</a:t>
            </a:r>
          </a:p>
          <a:p>
            <a:pPr marL="171450" indent="-171450">
              <a:buFontTx/>
              <a:buChar char="•"/>
            </a:pPr>
            <a:r>
              <a:rPr lang="en-US" dirty="0"/>
              <a:t>We are trying to explain decisions people make that are not </a:t>
            </a:r>
            <a:r>
              <a:rPr lang="en-US" i="1" dirty="0"/>
              <a:t>consistent</a:t>
            </a:r>
            <a:r>
              <a:rPr lang="en-US" dirty="0"/>
              <a:t> with our rational choice model.</a:t>
            </a:r>
          </a:p>
          <a:p>
            <a:pPr marL="171450" indent="-171450">
              <a:buFontTx/>
              <a:buChar char="•"/>
            </a:pPr>
            <a:r>
              <a:rPr lang="en-US" dirty="0"/>
              <a:t>A rational individual strives to maximize the benefits received from each course of action while minimizing the costs.</a:t>
            </a:r>
          </a:p>
          <a:p>
            <a:pPr marL="171450" indent="-171450">
              <a:buFontTx/>
              <a:buChar char="•"/>
            </a:pPr>
            <a:r>
              <a:rPr lang="en-US" altLang="ja-JP" dirty="0"/>
              <a:t>We generally assume that people try to make themselves as happy as possible, but we now consider the ways in which people make mistakes in real-life decision making.</a:t>
            </a:r>
          </a:p>
          <a:p>
            <a:pPr marL="171450" indent="-171450">
              <a:buFontTx/>
              <a:buChar char="•"/>
            </a:pPr>
            <a:r>
              <a:rPr lang="en-US" dirty="0"/>
              <a:t>Rationality assumes that people never intentionally make themselves worse off.  </a:t>
            </a:r>
          </a:p>
          <a:p>
            <a:pPr marL="628650" lvl="1" indent="-171450">
              <a:buFontTx/>
              <a:buChar char="•"/>
            </a:pPr>
            <a:r>
              <a:rPr lang="en-US" dirty="0"/>
              <a:t>We</a:t>
            </a:r>
            <a:r>
              <a:rPr lang="ja-JP" altLang="en-US" dirty="0"/>
              <a:t>’</a:t>
            </a:r>
            <a:r>
              <a:rPr lang="en-US" altLang="ja-JP" dirty="0" err="1"/>
              <a:t>ll</a:t>
            </a:r>
            <a:r>
              <a:rPr lang="en-US" altLang="ja-JP" dirty="0"/>
              <a:t> discuss biases in which people accidentally make the </a:t>
            </a:r>
            <a:r>
              <a:rPr lang="ja-JP" altLang="en-US" dirty="0"/>
              <a:t>“</a:t>
            </a:r>
            <a:r>
              <a:rPr lang="en-US" altLang="ja-JP" dirty="0"/>
              <a:t>wrong</a:t>
            </a:r>
            <a:r>
              <a:rPr lang="ja-JP" altLang="en-US" dirty="0"/>
              <a:t>”</a:t>
            </a:r>
            <a:r>
              <a:rPr lang="en-US" altLang="ja-JP" dirty="0"/>
              <a:t> decisions.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dirty="0"/>
              <a:t>The key concepts covered in this clip are:</a:t>
            </a:r>
          </a:p>
          <a:p>
            <a:pPr marL="171450" indent="-171450">
              <a:buFont typeface="Arial" charset="0"/>
              <a:buChar char="•"/>
            </a:pPr>
            <a:r>
              <a:rPr lang="en-US" dirty="0"/>
              <a:t>Behavioral economics</a:t>
            </a:r>
          </a:p>
          <a:p>
            <a:pPr marL="171450" indent="-171450">
              <a:buFont typeface="Arial" charset="0"/>
              <a:buChar char="•"/>
            </a:pPr>
            <a:r>
              <a:rPr lang="en-US" dirty="0"/>
              <a:t>Marginal utility</a:t>
            </a:r>
          </a:p>
          <a:p>
            <a:pPr marL="171450" indent="-171450">
              <a:buFont typeface="Arial" charset="0"/>
              <a:buChar char="•"/>
            </a:pPr>
            <a:r>
              <a:rPr lang="en-US" dirty="0"/>
              <a:t>Rationality</a:t>
            </a:r>
          </a:p>
          <a:p>
            <a:pPr>
              <a:buFontTx/>
              <a:buChar char="•"/>
            </a:pPr>
            <a:endParaRPr lang="en-US" dirty="0"/>
          </a:p>
          <a:p>
            <a:r>
              <a:rPr lang="en-US" dirty="0"/>
              <a:t>What is irrational about the guitarist’s argument? Does relabeling a “10” to an “11” make the sound louder?</a:t>
            </a:r>
          </a:p>
        </p:txBody>
      </p:sp>
      <p:sp>
        <p:nvSpPr>
          <p:cNvPr id="2662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05544C10-986F-5C4D-B958-7D2939565798}" type="slidenum">
              <a:rPr lang="en-US">
                <a:solidFill>
                  <a:srgbClr val="000000"/>
                </a:solidFill>
                <a:latin typeface="Arial" pitchFamily="-107" charset="0"/>
              </a:rPr>
              <a:pPr eaLnBrk="1" hangingPunct="1"/>
              <a:t>8</a:t>
            </a:fld>
            <a:endParaRPr lang="en-US">
              <a:solidFill>
                <a:srgbClr val="000000"/>
              </a:solidFill>
              <a:latin typeface="Arial" pitchFamily="-107"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r>
              <a:rPr lang="en-US" b="1" i="1" dirty="0"/>
              <a:t>Lecture notes: </a:t>
            </a:r>
          </a:p>
          <a:p>
            <a:endParaRPr lang="en-US" b="1" i="1" dirty="0"/>
          </a:p>
          <a:p>
            <a:pPr marL="0" lvl="1"/>
            <a:r>
              <a:rPr lang="en-US" sz="2400" dirty="0">
                <a:latin typeface="Arial" pitchFamily="-107" charset="0"/>
              </a:rPr>
              <a:t>Are we </a:t>
            </a:r>
            <a:r>
              <a:rPr lang="ja-JP" altLang="en-US" sz="2400" dirty="0">
                <a:latin typeface="Arial" pitchFamily="-107" charset="0"/>
              </a:rPr>
              <a:t>“</a:t>
            </a:r>
            <a:r>
              <a:rPr lang="en-US" altLang="ja-JP" sz="2400" dirty="0">
                <a:latin typeface="Arial" pitchFamily="-107" charset="0"/>
              </a:rPr>
              <a:t>robots</a:t>
            </a:r>
            <a:r>
              <a:rPr lang="ja-JP" altLang="en-US" sz="2400" dirty="0">
                <a:latin typeface="Arial" pitchFamily="-107" charset="0"/>
              </a:rPr>
              <a:t>”</a:t>
            </a:r>
            <a:r>
              <a:rPr lang="en-US" altLang="ja-JP" sz="2400" dirty="0">
                <a:latin typeface="Arial" pitchFamily="-107" charset="0"/>
              </a:rPr>
              <a:t> that just analyze decisions or are there some human limitations (frictions) in this process?</a:t>
            </a:r>
          </a:p>
          <a:p>
            <a:pPr marL="342900" lvl="1" indent="-342900">
              <a:buFont typeface="Arial" charset="0"/>
              <a:buChar char="•"/>
            </a:pPr>
            <a:r>
              <a:rPr lang="en-US" altLang="ja-JP" sz="2400" dirty="0">
                <a:latin typeface="Arial" pitchFamily="-107" charset="0"/>
              </a:rPr>
              <a:t>Rather than being “fully rational” we are “bounded rational.” </a:t>
            </a:r>
          </a:p>
          <a:p>
            <a:pPr marL="1028700" lvl="2" indent="-342900">
              <a:buFont typeface="Arial" charset="0"/>
              <a:buChar char="•"/>
            </a:pPr>
            <a:r>
              <a:rPr lang="en-US" altLang="ja-JP" sz="2400" dirty="0">
                <a:latin typeface="Arial" pitchFamily="-107" charset="0"/>
                <a:ea typeface="MS PGothic" pitchFamily="34" charset="-128"/>
                <a:cs typeface="MS PGothic" pitchFamily="34" charset="-128"/>
              </a:rPr>
              <a:t>You may want to note here that this is a pretty old idea: Herbert Simon had it in the 1950s.</a:t>
            </a:r>
          </a:p>
          <a:p>
            <a:pPr marL="342900" lvl="1" indent="-342900">
              <a:buFont typeface="Arial" charset="0"/>
              <a:buChar char="•"/>
            </a:pPr>
            <a:r>
              <a:rPr lang="en-US" altLang="ja-JP" sz="2400" dirty="0">
                <a:latin typeface="Arial" pitchFamily="-107" charset="0"/>
              </a:rPr>
              <a:t>We still attempt to make the “best” decision, but our decisions are limited by the information available, our own cognitive ability, and the time we have to make the decision.</a:t>
            </a:r>
          </a:p>
          <a:p>
            <a:pPr marL="342900" lvl="1" indent="-342900">
              <a:buFont typeface="Arial" charset="0"/>
              <a:buChar char="•"/>
            </a:pPr>
            <a:r>
              <a:rPr lang="en-US" altLang="ja-JP" sz="2400" dirty="0">
                <a:latin typeface="Arial" pitchFamily="-107" charset="0"/>
              </a:rPr>
              <a:t>Ask students for some examples: </a:t>
            </a:r>
          </a:p>
          <a:p>
            <a:pPr marL="1028700" lvl="2" indent="-342900">
              <a:buFont typeface="Arial" charset="0"/>
              <a:buChar char="•"/>
            </a:pPr>
            <a:r>
              <a:rPr lang="en-US" altLang="ja-JP" sz="2400" dirty="0">
                <a:latin typeface="Arial" pitchFamily="-107" charset="0"/>
                <a:ea typeface="MS PGothic" pitchFamily="34" charset="-128"/>
                <a:cs typeface="MS PGothic" pitchFamily="34" charset="-128"/>
              </a:rPr>
              <a:t>The textbook discusses a bride looking for a wedding dress.</a:t>
            </a:r>
          </a:p>
          <a:p>
            <a:pPr marL="342900" lvl="1" indent="-342900">
              <a:buFont typeface="Arial" charset="0"/>
              <a:buChar char="•"/>
            </a:pPr>
            <a:r>
              <a:rPr lang="en-US" altLang="ja-JP" sz="2400" dirty="0">
                <a:latin typeface="Arial" pitchFamily="-107" charset="0"/>
              </a:rPr>
              <a:t>Possible critique/extension: </a:t>
            </a:r>
          </a:p>
          <a:p>
            <a:pPr marL="1028700" lvl="2" indent="-342900">
              <a:buFont typeface="Arial" charset="0"/>
              <a:buChar char="•"/>
            </a:pPr>
            <a:r>
              <a:rPr lang="en-US" altLang="ja-JP" sz="2400" dirty="0">
                <a:latin typeface="Arial" pitchFamily="-107" charset="0"/>
                <a:ea typeface="MS PGothic" pitchFamily="34" charset="-128"/>
                <a:cs typeface="MS PGothic" pitchFamily="34" charset="-128"/>
              </a:rPr>
              <a:t>Given that we are aware that our decisions are bounded, how/when do we adjust our decision making?</a:t>
            </a:r>
            <a:endParaRPr lang="en-US" altLang="ja-JP" sz="2800" dirty="0">
              <a:latin typeface="Arial" pitchFamily="-107" charset="0"/>
              <a:ea typeface="MS PGothic" pitchFamily="34" charset="-128"/>
              <a:cs typeface="MS PGothic" pitchFamily="34" charset="-128"/>
            </a:endParaRPr>
          </a:p>
          <a:p>
            <a:endParaRPr lang="en-US" b="1"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theme" Target="../theme/theme3.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43" r:id="rId6"/>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MS PGothic" pitchFamily="34" charset="-128"/>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MS PGothic" pitchFamily="34" charset="-128"/>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MS PGothic" pitchFamily="34" charset="-128"/>
          <a:cs typeface="MS PGothic" pitchFamily="34" charset="-128"/>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MS PGothic" pitchFamily="34" charset="-128"/>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444" r:id="rId1"/>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S PGothic" pitchFamily="34" charset="-128"/>
          <a:cs typeface="MS PGothic" pitchFamily="34" charset="-128"/>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S PGothic" pitchFamily="34" charset="-128"/>
          <a:cs typeface="MS PGothic"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819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QX_oy9614HQ" TargetMode="Externa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wC1O50az108" TargetMode="Externa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ted.com/talks/dan_gilbert_researches_happiness" TargetMode="External"/><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iig.wwnorton.com/prinecomi2/full/page/597_altruism_in_superfreakonomics" TargetMode="External"/><Relationship Id="rId4" Type="http://schemas.openxmlformats.org/officeDocument/2006/relationships/image" Target="../media/image6.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image" Target="../media/image15.jpeg"/><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image" Target="../media/image16.jpeg"/><Relationship Id="rId1" Type="http://schemas.openxmlformats.org/officeDocument/2006/relationships/tags" Target="../tags/tag2.xml"/><Relationship Id="rId2"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21.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iig.wwnorton.com/prinecomi2/full/page/595_behavioral_economics_in_this_is_spinal_tap" TargetMode="External"/><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rPr>
              <a:t>Behavioral Economics and Risk Taking</a:t>
            </a:r>
          </a:p>
        </p:txBody>
      </p:sp>
      <p:sp>
        <p:nvSpPr>
          <p:cNvPr id="11266"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MS PGothic" pitchFamily="34" charset="-128"/>
              </a:rPr>
              <a:t>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382000" cy="1527175"/>
          </a:xfrm>
        </p:spPr>
        <p:txBody>
          <a:bodyPr/>
          <a:lstStyle/>
          <a:p>
            <a:r>
              <a:rPr lang="en-US" dirty="0">
                <a:latin typeface="Helvetica Neue" pitchFamily="-107" charset="0"/>
              </a:rPr>
              <a:t>How Do Economists Explain Irrational </a:t>
            </a:r>
            <a:r>
              <a:rPr lang="en-US" dirty="0" smtClean="0">
                <a:latin typeface="Helvetica Neue" pitchFamily="-107" charset="0"/>
              </a:rPr>
              <a:t>Behavior?</a:t>
            </a:r>
            <a:r>
              <a:rPr lang="en-US" altLang="x-none" dirty="0" smtClean="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9219" name="Content Placeholder 2"/>
          <p:cNvSpPr>
            <a:spLocks noGrp="1"/>
          </p:cNvSpPr>
          <p:nvPr>
            <p:ph idx="1"/>
          </p:nvPr>
        </p:nvSpPr>
        <p:spPr>
          <a:xfrm>
            <a:off x="368300" y="1624013"/>
            <a:ext cx="8318500" cy="5043487"/>
          </a:xfrm>
        </p:spPr>
        <p:txBody>
          <a:bodyPr/>
          <a:lstStyle/>
          <a:p>
            <a:r>
              <a:rPr lang="en-US" sz="3200">
                <a:latin typeface="Arial" pitchFamily="-107" charset="0"/>
              </a:rPr>
              <a:t>What are some behaviors that do not fit assumptions about fully rational behavior?</a:t>
            </a:r>
          </a:p>
          <a:p>
            <a:pPr lvl="1"/>
            <a:r>
              <a:rPr lang="en-US" sz="2800">
                <a:latin typeface="Arial" pitchFamily="-107" charset="0"/>
              </a:rPr>
              <a:t>Misperceptions of probabilities</a:t>
            </a:r>
          </a:p>
          <a:p>
            <a:pPr lvl="1"/>
            <a:r>
              <a:rPr lang="en-US" sz="2800">
                <a:latin typeface="Arial" pitchFamily="-107" charset="0"/>
              </a:rPr>
              <a:t>Inconsistencies in decision making</a:t>
            </a:r>
          </a:p>
          <a:p>
            <a:pPr lvl="1"/>
            <a:r>
              <a:rPr lang="en-US" sz="2800">
                <a:latin typeface="Arial" pitchFamily="-107" charset="0"/>
              </a:rPr>
              <a:t>Judgments about fairness</a:t>
            </a:r>
          </a:p>
          <a:p>
            <a:pPr lvl="1"/>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19088" y="0"/>
            <a:ext cx="8520112" cy="1527175"/>
          </a:xfrm>
        </p:spPr>
        <p:txBody>
          <a:bodyPr/>
          <a:lstStyle/>
          <a:p>
            <a:r>
              <a:rPr lang="en-US" dirty="0">
                <a:latin typeface="Helvetica Neue" pitchFamily="-107" charset="0"/>
              </a:rPr>
              <a:t>Misperceptions: Games of </a:t>
            </a:r>
            <a:r>
              <a:rPr lang="en-US" dirty="0" smtClean="0">
                <a:latin typeface="Helvetica Neue" pitchFamily="-107" charset="0"/>
              </a:rPr>
              <a:t>Chance</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11267" name="Content Placeholder 2"/>
          <p:cNvSpPr>
            <a:spLocks noGrp="1"/>
          </p:cNvSpPr>
          <p:nvPr>
            <p:ph idx="1"/>
          </p:nvPr>
        </p:nvSpPr>
        <p:spPr>
          <a:xfrm>
            <a:off x="368300" y="1624013"/>
            <a:ext cx="8318500" cy="5043487"/>
          </a:xfrm>
        </p:spPr>
        <p:txBody>
          <a:bodyPr/>
          <a:lstStyle/>
          <a:p>
            <a:r>
              <a:rPr lang="en-US" sz="3000">
                <a:latin typeface="Arial" pitchFamily="-107" charset="0"/>
              </a:rPr>
              <a:t>Why do people play the lottery or gamble when there is little chance of winning?</a:t>
            </a:r>
          </a:p>
          <a:p>
            <a:r>
              <a:rPr lang="en-US" sz="3000">
                <a:latin typeface="Arial" pitchFamily="-107" charset="0"/>
              </a:rPr>
              <a:t>Calculating the expected value of each gamble:</a:t>
            </a:r>
          </a:p>
          <a:p>
            <a:pPr lvl="1"/>
            <a:r>
              <a:rPr lang="en-US" sz="2800">
                <a:latin typeface="Arial" pitchFamily="-107" charset="0"/>
              </a:rPr>
              <a:t>You bet $10 that the flip of a coin turns up heads. If it does, you win $25.</a:t>
            </a:r>
          </a:p>
          <a:p>
            <a:pPr lvl="1"/>
            <a:r>
              <a:rPr lang="en-US" sz="2800">
                <a:latin typeface="Arial" pitchFamily="-107" charset="0"/>
              </a:rPr>
              <a:t>You buy a $1 lottery ticket with a current jackpot of $2 million. You have a 1:7 million chance of winning.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19088" y="0"/>
            <a:ext cx="8520112" cy="1527175"/>
          </a:xfrm>
        </p:spPr>
        <p:txBody>
          <a:bodyPr/>
          <a:lstStyle/>
          <a:p>
            <a:r>
              <a:rPr lang="en-US" dirty="0">
                <a:latin typeface="Helvetica Neue" pitchFamily="-107" charset="0"/>
              </a:rPr>
              <a:t>Misperceptions: Games of </a:t>
            </a:r>
            <a:r>
              <a:rPr lang="en-US" dirty="0" smtClean="0">
                <a:latin typeface="Helvetica Neue" pitchFamily="-107" charset="0"/>
              </a:rPr>
              <a:t>Chance</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11267" name="Content Placeholder 2"/>
          <p:cNvSpPr>
            <a:spLocks noGrp="1"/>
          </p:cNvSpPr>
          <p:nvPr>
            <p:ph idx="1"/>
          </p:nvPr>
        </p:nvSpPr>
        <p:spPr>
          <a:xfrm>
            <a:off x="368300" y="1624013"/>
            <a:ext cx="8318500" cy="5043487"/>
          </a:xfrm>
        </p:spPr>
        <p:txBody>
          <a:bodyPr/>
          <a:lstStyle/>
          <a:p>
            <a:r>
              <a:rPr lang="en-US" sz="3000">
                <a:latin typeface="Arial" pitchFamily="-107" charset="0"/>
              </a:rPr>
              <a:t>Why do people play the lottery or gamble when there is little chance of winning?</a:t>
            </a:r>
          </a:p>
          <a:p>
            <a:pPr lvl="1"/>
            <a:r>
              <a:rPr lang="en-US" sz="2800">
                <a:latin typeface="Arial" pitchFamily="-107" charset="0"/>
              </a:rPr>
              <a:t>Players have incomplete information or do not calculate the exact odds of winning.</a:t>
            </a:r>
          </a:p>
          <a:p>
            <a:pPr lvl="1"/>
            <a:r>
              <a:rPr lang="en-US" sz="2800">
                <a:latin typeface="Arial" pitchFamily="-107" charset="0"/>
              </a:rPr>
              <a:t>Players believe they have some control over the game–“lucky numbers.” </a:t>
            </a:r>
          </a:p>
          <a:p>
            <a:pPr lvl="1"/>
            <a:r>
              <a:rPr lang="en-US" sz="2800">
                <a:latin typeface="Arial" pitchFamily="-107" charset="0"/>
              </a:rPr>
              <a:t>Gambling is fun.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76225" y="0"/>
            <a:ext cx="8562975" cy="1527175"/>
          </a:xfrm>
        </p:spPr>
        <p:txBody>
          <a:bodyPr/>
          <a:lstStyle/>
          <a:p>
            <a:r>
              <a:rPr lang="en-US">
                <a:latin typeface="Helvetica Neue" pitchFamily="-107" charset="0"/>
              </a:rPr>
              <a:t>Misperceptions: Difficulty in Assessing Probabilities</a:t>
            </a:r>
          </a:p>
        </p:txBody>
      </p:sp>
      <p:sp>
        <p:nvSpPr>
          <p:cNvPr id="12291" name="Content Placeholder 2"/>
          <p:cNvSpPr>
            <a:spLocks noGrp="1"/>
          </p:cNvSpPr>
          <p:nvPr>
            <p:ph idx="1"/>
          </p:nvPr>
        </p:nvSpPr>
        <p:spPr>
          <a:xfrm>
            <a:off x="368300" y="1624013"/>
            <a:ext cx="8318500" cy="5043487"/>
          </a:xfrm>
        </p:spPr>
        <p:txBody>
          <a:bodyPr/>
          <a:lstStyle/>
          <a:p>
            <a:r>
              <a:rPr lang="en-US" sz="3000">
                <a:latin typeface="Arial" pitchFamily="-107" charset="0"/>
              </a:rPr>
              <a:t>Why do people drive yet refuse to fly?</a:t>
            </a:r>
          </a:p>
          <a:p>
            <a:r>
              <a:rPr lang="en-US" sz="3000">
                <a:latin typeface="Arial" pitchFamily="-107" charset="0"/>
              </a:rPr>
              <a:t>Let’s Make a Deal</a:t>
            </a:r>
          </a:p>
        </p:txBody>
      </p:sp>
      <p:sp>
        <p:nvSpPr>
          <p:cNvPr id="2" name="Rectangle 1"/>
          <p:cNvSpPr>
            <a:spLocks noChangeArrowheads="1"/>
          </p:cNvSpPr>
          <p:nvPr/>
        </p:nvSpPr>
        <p:spPr bwMode="auto">
          <a:xfrm>
            <a:off x="914400" y="3200400"/>
            <a:ext cx="1828800" cy="18288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800" b="1" dirty="0">
                <a:solidFill>
                  <a:srgbClr val="FFFF00"/>
                </a:solidFill>
                <a:latin typeface="+mn-lt"/>
                <a:ea typeface="+mn-ea"/>
                <a:cs typeface="+mn-cs"/>
              </a:rPr>
              <a:t>CURTAIN </a:t>
            </a:r>
          </a:p>
          <a:p>
            <a:pPr algn="ctr" eaLnBrk="1" hangingPunct="1">
              <a:defRPr/>
            </a:pPr>
            <a:r>
              <a:rPr lang="en-US" sz="2800" b="1" dirty="0">
                <a:solidFill>
                  <a:srgbClr val="FFFF00"/>
                </a:solidFill>
                <a:latin typeface="+mn-lt"/>
                <a:ea typeface="+mn-ea"/>
                <a:cs typeface="+mn-cs"/>
              </a:rPr>
              <a:t>1</a:t>
            </a:r>
          </a:p>
        </p:txBody>
      </p:sp>
      <p:sp>
        <p:nvSpPr>
          <p:cNvPr id="5" name="Rectangle 4"/>
          <p:cNvSpPr>
            <a:spLocks noChangeArrowheads="1"/>
          </p:cNvSpPr>
          <p:nvPr/>
        </p:nvSpPr>
        <p:spPr bwMode="auto">
          <a:xfrm>
            <a:off x="3657600" y="3200400"/>
            <a:ext cx="1828800" cy="18288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800" b="1" dirty="0">
                <a:solidFill>
                  <a:srgbClr val="FFFF00"/>
                </a:solidFill>
                <a:latin typeface="Arial" charset="0"/>
                <a:ea typeface="Arial" charset="0"/>
                <a:cs typeface="Arial" charset="0"/>
              </a:rPr>
              <a:t>CURTAIN </a:t>
            </a:r>
          </a:p>
          <a:p>
            <a:pPr algn="ctr" eaLnBrk="1" hangingPunct="1">
              <a:defRPr/>
            </a:pPr>
            <a:r>
              <a:rPr lang="en-US" sz="2800" b="1" dirty="0">
                <a:solidFill>
                  <a:srgbClr val="FFFF00"/>
                </a:solidFill>
                <a:latin typeface="Arial" charset="0"/>
                <a:ea typeface="Arial" charset="0"/>
                <a:cs typeface="Arial" charset="0"/>
              </a:rPr>
              <a:t>2</a:t>
            </a:r>
          </a:p>
        </p:txBody>
      </p:sp>
      <p:sp>
        <p:nvSpPr>
          <p:cNvPr id="6" name="Rectangle 5"/>
          <p:cNvSpPr>
            <a:spLocks noChangeArrowheads="1"/>
          </p:cNvSpPr>
          <p:nvPr/>
        </p:nvSpPr>
        <p:spPr bwMode="auto">
          <a:xfrm>
            <a:off x="6400800" y="3200400"/>
            <a:ext cx="1828800" cy="1828800"/>
          </a:xfrm>
          <a:prstGeom prst="rect">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eaLnBrk="1" hangingPunct="1">
              <a:defRPr/>
            </a:pPr>
            <a:r>
              <a:rPr lang="en-US" sz="2800" b="1" dirty="0">
                <a:solidFill>
                  <a:srgbClr val="FFFF00"/>
                </a:solidFill>
                <a:latin typeface="Arial" charset="0"/>
                <a:ea typeface="Arial" charset="0"/>
                <a:cs typeface="Arial" charset="0"/>
              </a:rPr>
              <a:t>CURTAIN </a:t>
            </a:r>
          </a:p>
          <a:p>
            <a:pPr algn="ctr" eaLnBrk="1" hangingPunct="1">
              <a:defRPr/>
            </a:pPr>
            <a:r>
              <a:rPr lang="en-US" sz="2800" b="1" dirty="0">
                <a:solidFill>
                  <a:srgbClr val="FFFF00"/>
                </a:solidFill>
                <a:latin typeface="Arial" charset="0"/>
                <a:ea typeface="Arial" charset="0"/>
                <a:cs typeface="Arial" charset="0"/>
              </a:rPr>
              <a:t>3</a:t>
            </a:r>
          </a:p>
        </p:txBody>
      </p:sp>
      <p:sp>
        <p:nvSpPr>
          <p:cNvPr id="4" name="TextBox 3"/>
          <p:cNvSpPr txBox="1">
            <a:spLocks noChangeArrowheads="1"/>
          </p:cNvSpPr>
          <p:nvPr/>
        </p:nvSpPr>
        <p:spPr bwMode="auto">
          <a:xfrm>
            <a:off x="6216650" y="5130800"/>
            <a:ext cx="2284413" cy="1292225"/>
          </a:xfrm>
          <a:prstGeom prst="rect">
            <a:avLst/>
          </a:prstGeom>
          <a:noFill/>
          <a:ln w="9525">
            <a:noFill/>
            <a:miter lim="800000"/>
            <a:headEnd/>
            <a:tailEnd/>
          </a:ln>
        </p:spPr>
        <p:txBody>
          <a:bodyPr wrap="none">
            <a:prstTxWarp prst="textNoShape">
              <a:avLst/>
            </a:prstTxWarp>
            <a:spAutoFit/>
          </a:bodyPr>
          <a:lstStyle/>
          <a:p>
            <a:pPr algn="ctr" eaLnBrk="1" hangingPunct="1"/>
            <a:r>
              <a:rPr lang="en-US" sz="2600">
                <a:solidFill>
                  <a:srgbClr val="C00000"/>
                </a:solidFill>
                <a:latin typeface="Arial" pitchFamily="-107" charset="0"/>
              </a:rPr>
              <a:t>Your choice:</a:t>
            </a:r>
          </a:p>
          <a:p>
            <a:pPr algn="ctr" eaLnBrk="1" hangingPunct="1"/>
            <a:r>
              <a:rPr lang="en-US" sz="2600">
                <a:solidFill>
                  <a:srgbClr val="C00000"/>
                </a:solidFill>
                <a:latin typeface="Arial" pitchFamily="-107" charset="0"/>
              </a:rPr>
              <a:t>1/3 chance of </a:t>
            </a:r>
            <a:br>
              <a:rPr lang="en-US" sz="2600">
                <a:solidFill>
                  <a:srgbClr val="C00000"/>
                </a:solidFill>
                <a:latin typeface="Arial" pitchFamily="-107" charset="0"/>
              </a:rPr>
            </a:br>
            <a:r>
              <a:rPr lang="en-US" sz="2600">
                <a:solidFill>
                  <a:srgbClr val="C00000"/>
                </a:solidFill>
                <a:latin typeface="Arial" pitchFamily="-107" charset="0"/>
              </a:rPr>
              <a:t>being right</a:t>
            </a:r>
          </a:p>
        </p:txBody>
      </p:sp>
      <p:sp>
        <p:nvSpPr>
          <p:cNvPr id="9" name="Rectangle 8"/>
          <p:cNvSpPr>
            <a:spLocks noChangeArrowheads="1"/>
          </p:cNvSpPr>
          <p:nvPr/>
        </p:nvSpPr>
        <p:spPr bwMode="auto">
          <a:xfrm>
            <a:off x="914400" y="3200400"/>
            <a:ext cx="1828800" cy="1828800"/>
          </a:xfrm>
          <a:prstGeom prst="rect">
            <a:avLst/>
          </a:prstGeom>
          <a:noFill/>
          <a:ln w="9525">
            <a:solidFill>
              <a:srgbClr val="4A7EBB"/>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sz="2800" b="1">
              <a:solidFill>
                <a:srgbClr val="FFFF00"/>
              </a:solidFill>
            </a:endParaRPr>
          </a:p>
        </p:txBody>
      </p:sp>
      <p:pic>
        <p:nvPicPr>
          <p:cNvPr id="7" name="Picture 6" descr="Penguins"/>
          <p:cNvPicPr>
            <a:picLocks/>
          </p:cNvPicPr>
          <p:nvPr/>
        </p:nvPicPr>
        <p:blipFill>
          <a:blip r:embed="rId3"/>
          <a:srcRect/>
          <a:stretch>
            <a:fillRect/>
          </a:stretch>
        </p:blipFill>
        <p:spPr bwMode="auto">
          <a:xfrm>
            <a:off x="914400" y="3200400"/>
            <a:ext cx="1828800" cy="1828800"/>
          </a:xfrm>
          <a:prstGeom prst="rect">
            <a:avLst/>
          </a:prstGeom>
          <a:noFill/>
          <a:ln w="9525">
            <a:noFill/>
            <a:miter lim="800000"/>
            <a:headEnd/>
            <a:tailEnd/>
          </a:ln>
        </p:spPr>
      </p:pic>
      <p:sp>
        <p:nvSpPr>
          <p:cNvPr id="12" name="TextBox 11"/>
          <p:cNvSpPr txBox="1">
            <a:spLocks noChangeArrowheads="1"/>
          </p:cNvSpPr>
          <p:nvPr/>
        </p:nvSpPr>
        <p:spPr bwMode="auto">
          <a:xfrm>
            <a:off x="3771900" y="5130800"/>
            <a:ext cx="1887538" cy="1692275"/>
          </a:xfrm>
          <a:prstGeom prst="rect">
            <a:avLst/>
          </a:prstGeom>
          <a:noFill/>
          <a:ln w="9525">
            <a:noFill/>
            <a:miter lim="800000"/>
            <a:headEnd/>
            <a:tailEnd/>
          </a:ln>
        </p:spPr>
        <p:txBody>
          <a:bodyPr>
            <a:prstTxWarp prst="textNoShape">
              <a:avLst/>
            </a:prstTxWarp>
            <a:spAutoFit/>
          </a:bodyPr>
          <a:lstStyle/>
          <a:p>
            <a:pPr algn="ctr" eaLnBrk="1" hangingPunct="1"/>
            <a:r>
              <a:rPr lang="en-US" sz="2600">
                <a:solidFill>
                  <a:srgbClr val="C00000"/>
                </a:solidFill>
                <a:latin typeface="Arial" pitchFamily="-107" charset="0"/>
              </a:rPr>
              <a:t>Would you like to</a:t>
            </a:r>
          </a:p>
          <a:p>
            <a:pPr algn="ctr" eaLnBrk="1" hangingPunct="1"/>
            <a:r>
              <a:rPr lang="en-US" sz="2600">
                <a:solidFill>
                  <a:srgbClr val="C00000"/>
                </a:solidFill>
                <a:latin typeface="Arial" pitchFamily="-107" charset="0"/>
              </a:rPr>
              <a:t>switch to Curtain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xit" presetSubtype="4" fill="hold" grpId="1" nodeType="clickEffect">
                                  <p:stCondLst>
                                    <p:cond delay="0"/>
                                  </p:stCondLst>
                                  <p:childTnLst>
                                    <p:animEffect transition="out" filter="wipe(down)">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par>
                          <p:cTn id="29" fill="hold" nodeType="afterGroup">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par>
                          <p:cTn id="33" fill="hold" nodeType="afterGroup">
                            <p:stCondLst>
                              <p:cond delay="1000"/>
                            </p:stCondLst>
                            <p:childTnLst>
                              <p:par>
                                <p:cTn id="34" presetID="1"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par>
                          <p:cTn id="36" fill="hold" nodeType="afterGroup">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2" grpId="0" animBg="1"/>
      <p:bldP spid="2" grpId="1" animBg="1"/>
      <p:bldP spid="5" grpId="0" animBg="1"/>
      <p:bldP spid="6" grpId="0" animBg="1"/>
      <p:bldP spid="4" grpId="0"/>
      <p:bldP spid="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76225" y="0"/>
            <a:ext cx="8562975" cy="1527175"/>
          </a:xfrm>
        </p:spPr>
        <p:txBody>
          <a:bodyPr/>
          <a:lstStyle/>
          <a:p>
            <a:r>
              <a:rPr lang="en-US">
                <a:latin typeface="Helvetica Neue" pitchFamily="-107" charset="0"/>
              </a:rPr>
              <a:t>Misperceptions: Seeing Patterns Where None Exist</a:t>
            </a:r>
          </a:p>
        </p:txBody>
      </p:sp>
      <p:sp>
        <p:nvSpPr>
          <p:cNvPr id="12291" name="Content Placeholder 2"/>
          <p:cNvSpPr>
            <a:spLocks noGrp="1"/>
          </p:cNvSpPr>
          <p:nvPr>
            <p:ph idx="1"/>
          </p:nvPr>
        </p:nvSpPr>
        <p:spPr>
          <a:xfrm>
            <a:off x="368300" y="1624013"/>
            <a:ext cx="8318500" cy="5043487"/>
          </a:xfrm>
        </p:spPr>
        <p:txBody>
          <a:bodyPr/>
          <a:lstStyle/>
          <a:p>
            <a:r>
              <a:rPr lang="en-US" sz="3000" dirty="0" smtClean="0">
                <a:latin typeface="Arial" pitchFamily="-107" charset="0"/>
              </a:rPr>
              <a:t>Gambler’</a:t>
            </a:r>
            <a:r>
              <a:rPr lang="en-US" altLang="ja-JP" sz="3000" dirty="0" smtClean="0">
                <a:latin typeface="Arial" pitchFamily="-107" charset="0"/>
              </a:rPr>
              <a:t>s </a:t>
            </a:r>
            <a:r>
              <a:rPr lang="en-US" altLang="ja-JP" sz="3000" dirty="0">
                <a:latin typeface="Arial" pitchFamily="-107" charset="0"/>
              </a:rPr>
              <a:t>fallacy</a:t>
            </a:r>
          </a:p>
          <a:p>
            <a:pPr lvl="1"/>
            <a:r>
              <a:rPr lang="en-US" sz="2800" dirty="0">
                <a:latin typeface="Arial" pitchFamily="-107" charset="0"/>
              </a:rPr>
              <a:t>Belief that recent outcomes are unlikely to be repeated and that outcomes that have not occurred recently are due to happen soon.</a:t>
            </a:r>
          </a:p>
          <a:p>
            <a:r>
              <a:rPr lang="en-US" sz="3000" dirty="0">
                <a:latin typeface="Arial" pitchFamily="-107" charset="0"/>
              </a:rPr>
              <a:t>Hot hand fallacy</a:t>
            </a:r>
          </a:p>
          <a:p>
            <a:pPr lvl="1"/>
            <a:r>
              <a:rPr lang="en-US" sz="2800" dirty="0">
                <a:latin typeface="Arial" pitchFamily="-107" charset="0"/>
              </a:rPr>
              <a:t>Belief that random sequences exhibit a positive relationship.</a:t>
            </a:r>
          </a:p>
          <a:p>
            <a:r>
              <a:rPr lang="en-US" sz="3000" dirty="0">
                <a:latin typeface="Arial" pitchFamily="-107" charset="0"/>
              </a:rPr>
              <a:t>Stock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254000"/>
            <a:ext cx="8229600" cy="1518756"/>
          </a:xfrm>
        </p:spPr>
        <p:txBody>
          <a:bodyPr/>
          <a:lstStyle/>
          <a:p>
            <a:r>
              <a:rPr lang="en-US">
                <a:latin typeface="Arial" pitchFamily="-107" charset="0"/>
              </a:rPr>
              <a:t>Inconsistencies in Decision  Making</a:t>
            </a:r>
            <a:endParaRPr lang="en-US">
              <a:latin typeface="Helvetica Neue" pitchFamily="-107" charset="0"/>
            </a:endParaRPr>
          </a:p>
        </p:txBody>
      </p:sp>
      <p:sp>
        <p:nvSpPr>
          <p:cNvPr id="13315" name="Content Placeholder 2"/>
          <p:cNvSpPr>
            <a:spLocks noGrp="1"/>
          </p:cNvSpPr>
          <p:nvPr>
            <p:ph idx="4294967295"/>
          </p:nvPr>
        </p:nvSpPr>
        <p:spPr>
          <a:xfrm>
            <a:off x="457200" y="1955800"/>
            <a:ext cx="8229600" cy="4699000"/>
          </a:xfrm>
        </p:spPr>
        <p:txBody>
          <a:bodyPr/>
          <a:lstStyle/>
          <a:p>
            <a:r>
              <a:rPr lang="en-US" sz="3000" dirty="0">
                <a:latin typeface="Arial" pitchFamily="-107" charset="0"/>
              </a:rPr>
              <a:t>Standard consumer choice models assume that preferences satisfy:</a:t>
            </a:r>
          </a:p>
          <a:p>
            <a:pPr lvl="1"/>
            <a:r>
              <a:rPr lang="en-US" sz="2800" dirty="0">
                <a:latin typeface="Arial" pitchFamily="-107" charset="0"/>
              </a:rPr>
              <a:t>Transitivity</a:t>
            </a:r>
          </a:p>
          <a:p>
            <a:pPr lvl="2"/>
            <a:r>
              <a:rPr lang="en-US" sz="2600" dirty="0">
                <a:latin typeface="Arial" pitchFamily="-107" charset="0"/>
              </a:rPr>
              <a:t>If apples are preferred to bananas, and bananas are preferred to oranges . . .</a:t>
            </a:r>
          </a:p>
          <a:p>
            <a:pPr lvl="1"/>
            <a:r>
              <a:rPr lang="en-US" sz="2800" dirty="0">
                <a:latin typeface="Arial" pitchFamily="-107" charset="0"/>
              </a:rPr>
              <a:t> Independence of irrelevant alternatives (IIA)</a:t>
            </a:r>
          </a:p>
          <a:p>
            <a:pPr lvl="2"/>
            <a:r>
              <a:rPr lang="en-US" sz="2600" dirty="0">
                <a:latin typeface="Arial" pitchFamily="-107" charset="0"/>
              </a:rPr>
              <a:t>Your choice should not change if an irrelevant alternative is added to your choice set.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382000" cy="1527175"/>
          </a:xfrm>
        </p:spPr>
        <p:txBody>
          <a:bodyPr/>
          <a:lstStyle/>
          <a:p>
            <a:r>
              <a:rPr lang="en-US" dirty="0">
                <a:latin typeface="Arial" pitchFamily="-107" charset="0"/>
              </a:rPr>
              <a:t>Inconsistencies: </a:t>
            </a:r>
            <a:r>
              <a:rPr lang="en-US" dirty="0">
                <a:latin typeface="Helvetica Neue" pitchFamily="-107" charset="0"/>
              </a:rPr>
              <a:t>Framing </a:t>
            </a:r>
            <a:r>
              <a:rPr lang="en-US" dirty="0" smtClean="0">
                <a:latin typeface="Helvetica Neue" pitchFamily="-107" charset="0"/>
              </a:rPr>
              <a:t>Effects</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14339" name="Content Placeholder 2"/>
          <p:cNvSpPr>
            <a:spLocks noGrp="1"/>
          </p:cNvSpPr>
          <p:nvPr>
            <p:ph idx="1"/>
          </p:nvPr>
        </p:nvSpPr>
        <p:spPr>
          <a:xfrm>
            <a:off x="242888" y="1624013"/>
            <a:ext cx="8658225" cy="4733925"/>
          </a:xfrm>
        </p:spPr>
        <p:txBody>
          <a:bodyPr/>
          <a:lstStyle/>
          <a:p>
            <a:r>
              <a:rPr lang="en-US" sz="3000">
                <a:latin typeface="Arial" pitchFamily="-107" charset="0"/>
              </a:rPr>
              <a:t>Framing effect</a:t>
            </a:r>
          </a:p>
          <a:p>
            <a:pPr lvl="1"/>
            <a:r>
              <a:rPr lang="en-US" sz="2800">
                <a:latin typeface="Arial" pitchFamily="-107" charset="0"/>
              </a:rPr>
              <a:t>Occurs when people change their answer (action) based on how a question is asked</a:t>
            </a:r>
          </a:p>
          <a:p>
            <a:pPr lvl="1"/>
            <a:r>
              <a:rPr lang="en-US" sz="2800">
                <a:latin typeface="Arial" pitchFamily="-107" charset="0"/>
              </a:rPr>
              <a:t>People buy 95% lean ground beef, but not 5% fat ground beef</a:t>
            </a:r>
          </a:p>
          <a:p>
            <a:pPr lvl="1"/>
            <a:r>
              <a:rPr lang="en-US" sz="2800">
                <a:latin typeface="Arial" pitchFamily="-107" charset="0"/>
              </a:rPr>
              <a:t>Do you choose a risky medical procedure if told:</a:t>
            </a:r>
          </a:p>
          <a:p>
            <a:pPr lvl="2"/>
            <a:r>
              <a:rPr lang="en-US" sz="2600">
                <a:latin typeface="Arial" pitchFamily="-107" charset="0"/>
              </a:rPr>
              <a:t>90 percent are still alive after five years</a:t>
            </a:r>
          </a:p>
          <a:p>
            <a:pPr lvl="2"/>
            <a:r>
              <a:rPr lang="en-US" sz="2600">
                <a:latin typeface="Arial" pitchFamily="-107" charset="0"/>
              </a:rPr>
              <a:t>10 percent are dead after five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382000" cy="1527175"/>
          </a:xfrm>
        </p:spPr>
        <p:txBody>
          <a:bodyPr/>
          <a:lstStyle/>
          <a:p>
            <a:r>
              <a:rPr lang="en-US" dirty="0">
                <a:latin typeface="Arial" pitchFamily="-107" charset="0"/>
              </a:rPr>
              <a:t>Inconsistencies: </a:t>
            </a:r>
            <a:r>
              <a:rPr lang="en-US" dirty="0">
                <a:latin typeface="Helvetica Neue" pitchFamily="-107" charset="0"/>
              </a:rPr>
              <a:t>Framing </a:t>
            </a:r>
            <a:r>
              <a:rPr lang="en-US" dirty="0" smtClean="0">
                <a:latin typeface="Helvetica Neue" pitchFamily="-107" charset="0"/>
              </a:rPr>
              <a:t>Effects</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14339" name="Content Placeholder 2"/>
          <p:cNvSpPr>
            <a:spLocks noGrp="1"/>
          </p:cNvSpPr>
          <p:nvPr>
            <p:ph idx="1"/>
          </p:nvPr>
        </p:nvSpPr>
        <p:spPr>
          <a:xfrm>
            <a:off x="242888" y="1624013"/>
            <a:ext cx="8658225" cy="5026025"/>
          </a:xfrm>
        </p:spPr>
        <p:txBody>
          <a:bodyPr/>
          <a:lstStyle/>
          <a:p>
            <a:r>
              <a:rPr lang="en-US" sz="3000">
                <a:latin typeface="Arial" pitchFamily="-107" charset="0"/>
              </a:rPr>
              <a:t>Company 401K: Two possible options</a:t>
            </a:r>
          </a:p>
          <a:p>
            <a:pPr lvl="1"/>
            <a:r>
              <a:rPr lang="ja-JP" altLang="en-US" sz="2800">
                <a:latin typeface="Arial" pitchFamily="-107" charset="0"/>
              </a:rPr>
              <a:t>“</a:t>
            </a:r>
            <a:r>
              <a:rPr lang="en-US" altLang="ja-JP" sz="2800">
                <a:latin typeface="Arial" pitchFamily="-107" charset="0"/>
              </a:rPr>
              <a:t>Do you want to enroll in program?</a:t>
            </a:r>
            <a:r>
              <a:rPr lang="ja-JP" altLang="en-US" sz="2800">
                <a:latin typeface="Arial" pitchFamily="-107" charset="0"/>
              </a:rPr>
              <a:t>”</a:t>
            </a:r>
            <a:r>
              <a:rPr lang="en-US" altLang="ja-JP" sz="2800">
                <a:latin typeface="Arial" pitchFamily="-107" charset="0"/>
              </a:rPr>
              <a:t> </a:t>
            </a:r>
          </a:p>
          <a:p>
            <a:pPr lvl="1"/>
            <a:r>
              <a:rPr lang="ja-JP" altLang="en-US" sz="2800">
                <a:latin typeface="Arial" pitchFamily="-107" charset="0"/>
              </a:rPr>
              <a:t>“</a:t>
            </a:r>
            <a:r>
              <a:rPr lang="en-US" altLang="ja-JP" sz="2800">
                <a:latin typeface="Arial" pitchFamily="-107" charset="0"/>
              </a:rPr>
              <a:t>Do you want to opt out of automatic enrollment?</a:t>
            </a:r>
            <a:r>
              <a:rPr lang="ja-JP" altLang="en-US" sz="2800">
                <a:latin typeface="Arial" pitchFamily="-107" charset="0"/>
              </a:rPr>
              <a:t>”</a:t>
            </a:r>
            <a:endParaRPr lang="en-US" altLang="ja-JP" sz="2800">
              <a:latin typeface="Arial" pitchFamily="-107" charset="0"/>
            </a:endParaRPr>
          </a:p>
          <a:p>
            <a:r>
              <a:rPr lang="en-US" sz="3000">
                <a:latin typeface="Arial" pitchFamily="-107" charset="0"/>
              </a:rPr>
              <a:t>Organ donation</a:t>
            </a:r>
          </a:p>
          <a:p>
            <a:pPr lvl="1"/>
            <a:r>
              <a:rPr lang="en-US" sz="2800">
                <a:latin typeface="Arial" pitchFamily="-107" charset="0"/>
              </a:rPr>
              <a:t>Which system, opt-in or </a:t>
            </a:r>
            <a:br>
              <a:rPr lang="en-US" sz="2800">
                <a:latin typeface="Arial" pitchFamily="-107" charset="0"/>
              </a:rPr>
            </a:br>
            <a:r>
              <a:rPr lang="en-US" sz="2800">
                <a:latin typeface="Arial" pitchFamily="-107" charset="0"/>
              </a:rPr>
              <a:t>opt-out donation, will have</a:t>
            </a:r>
          </a:p>
          <a:p>
            <a:pPr lvl="1">
              <a:buFont typeface="Arial" pitchFamily="-107" charset="0"/>
              <a:buNone/>
            </a:pPr>
            <a:r>
              <a:rPr lang="en-US" sz="2800">
                <a:latin typeface="Arial" pitchFamily="-107" charset="0"/>
              </a:rPr>
              <a:t>   greater participation rate?</a:t>
            </a:r>
          </a:p>
        </p:txBody>
      </p:sp>
      <p:pic>
        <p:nvPicPr>
          <p:cNvPr id="44035" name="Picture 4" descr="A card that reads: NHS Organ Donor Register. Donorcard. I want to help others live after my death."/>
          <p:cNvPicPr>
            <a:picLocks noChangeAspect="1" noChangeArrowheads="1"/>
          </p:cNvPicPr>
          <p:nvPr/>
        </p:nvPicPr>
        <p:blipFill>
          <a:blip r:embed="rId3"/>
          <a:srcRect/>
          <a:stretch>
            <a:fillRect/>
          </a:stretch>
        </p:blipFill>
        <p:spPr bwMode="auto">
          <a:xfrm>
            <a:off x="5238750" y="4287838"/>
            <a:ext cx="383222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0"/>
            <a:ext cx="8382000" cy="1527175"/>
          </a:xfrm>
        </p:spPr>
        <p:txBody>
          <a:bodyPr/>
          <a:lstStyle/>
          <a:p>
            <a:r>
              <a:rPr lang="en-US">
                <a:latin typeface="Arial" pitchFamily="-107" charset="0"/>
              </a:rPr>
              <a:t>Inconsistencies: </a:t>
            </a:r>
            <a:r>
              <a:rPr lang="en-US">
                <a:latin typeface="Helvetica Neue" pitchFamily="-107" charset="0"/>
              </a:rPr>
              <a:t>Priming Effects</a:t>
            </a:r>
          </a:p>
        </p:txBody>
      </p:sp>
      <p:sp>
        <p:nvSpPr>
          <p:cNvPr id="15363" name="Content Placeholder 2"/>
          <p:cNvSpPr>
            <a:spLocks noGrp="1"/>
          </p:cNvSpPr>
          <p:nvPr>
            <p:ph idx="1"/>
          </p:nvPr>
        </p:nvSpPr>
        <p:spPr>
          <a:xfrm>
            <a:off x="368300" y="1770063"/>
            <a:ext cx="8318500" cy="4897437"/>
          </a:xfrm>
        </p:spPr>
        <p:txBody>
          <a:bodyPr/>
          <a:lstStyle/>
          <a:p>
            <a:r>
              <a:rPr lang="en-US" sz="3000">
                <a:latin typeface="Arial" pitchFamily="-107" charset="0"/>
              </a:rPr>
              <a:t>Priming effect</a:t>
            </a:r>
          </a:p>
          <a:p>
            <a:pPr lvl="1"/>
            <a:r>
              <a:rPr lang="en-US" sz="2800">
                <a:latin typeface="Arial" pitchFamily="-107" charset="0"/>
              </a:rPr>
              <a:t>Occurs when the order of questions influences answers or choices</a:t>
            </a:r>
          </a:p>
          <a:p>
            <a:pPr lvl="1"/>
            <a:r>
              <a:rPr lang="ja-JP" altLang="en-US" sz="2800">
                <a:latin typeface="Arial" pitchFamily="-107" charset="0"/>
              </a:rPr>
              <a:t>“</a:t>
            </a:r>
            <a:r>
              <a:rPr lang="en-US" altLang="ja-JP" sz="2800">
                <a:latin typeface="Arial" pitchFamily="-107" charset="0"/>
              </a:rPr>
              <a:t>Are you happy?</a:t>
            </a:r>
            <a:r>
              <a:rPr lang="ja-JP" altLang="en-US" sz="2800">
                <a:latin typeface="Arial" pitchFamily="-107" charset="0"/>
              </a:rPr>
              <a:t>” </a:t>
            </a:r>
            <a:r>
              <a:rPr lang="en-US" altLang="ja-JP" sz="2800">
                <a:latin typeface="Arial" pitchFamily="-107" charset="0"/>
              </a:rPr>
              <a:t>and “How many dates this year?”</a:t>
            </a:r>
          </a:p>
          <a:p>
            <a:pPr lvl="1"/>
            <a:r>
              <a:rPr lang="en-US" sz="2800">
                <a:latin typeface="Arial" pitchFamily="-107" charset="0"/>
              </a:rPr>
              <a:t>Doing poorly on exams?</a:t>
            </a:r>
          </a:p>
        </p:txBody>
      </p:sp>
      <p:pic>
        <p:nvPicPr>
          <p:cNvPr id="15364" name="Picture 2" descr="A scantron sheet with answer choices bubbled in with a pencil."/>
          <p:cNvPicPr>
            <a:picLocks noChangeAspect="1" noChangeArrowheads="1"/>
          </p:cNvPicPr>
          <p:nvPr/>
        </p:nvPicPr>
        <p:blipFill>
          <a:blip r:embed="rId3"/>
          <a:srcRect/>
          <a:stretch>
            <a:fillRect/>
          </a:stretch>
        </p:blipFill>
        <p:spPr bwMode="auto">
          <a:xfrm>
            <a:off x="5583065" y="4589642"/>
            <a:ext cx="3506788" cy="2206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4" fill="hold" nodeType="afterEffect">
                                  <p:stCondLst>
                                    <p:cond delay="0"/>
                                  </p:stCondLst>
                                  <p:childTnLst>
                                    <p:set>
                                      <p:cBhvr>
                                        <p:cTn id="17" dur="1" fill="hold">
                                          <p:stCondLst>
                                            <p:cond delay="0"/>
                                          </p:stCondLst>
                                        </p:cTn>
                                        <p:tgtEl>
                                          <p:spTgt spid="15364"/>
                                        </p:tgtEl>
                                        <p:attrNameLst>
                                          <p:attrName>style.visibility</p:attrName>
                                        </p:attrNameLst>
                                      </p:cBhvr>
                                      <p:to>
                                        <p:strVal val="visible"/>
                                      </p:to>
                                    </p:set>
                                    <p:animEffect transition="in" filter="wipe(down)">
                                      <p:cBhvr>
                                        <p:cTn id="18"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382000" cy="1527175"/>
          </a:xfrm>
        </p:spPr>
        <p:txBody>
          <a:bodyPr/>
          <a:lstStyle/>
          <a:p>
            <a:r>
              <a:rPr lang="en-US">
                <a:latin typeface="Arial" pitchFamily="-107" charset="0"/>
              </a:rPr>
              <a:t>Inconsistencies: </a:t>
            </a:r>
            <a:r>
              <a:rPr lang="en-US">
                <a:latin typeface="Helvetica Neue" pitchFamily="-107" charset="0"/>
              </a:rPr>
              <a:t>Status Quo Bias</a:t>
            </a:r>
          </a:p>
        </p:txBody>
      </p:sp>
      <p:sp>
        <p:nvSpPr>
          <p:cNvPr id="16387" name="Content Placeholder 2"/>
          <p:cNvSpPr>
            <a:spLocks noGrp="1"/>
          </p:cNvSpPr>
          <p:nvPr>
            <p:ph idx="1"/>
          </p:nvPr>
        </p:nvSpPr>
        <p:spPr>
          <a:xfrm>
            <a:off x="368300" y="1624013"/>
            <a:ext cx="8340725" cy="5043487"/>
          </a:xfrm>
        </p:spPr>
        <p:txBody>
          <a:bodyPr/>
          <a:lstStyle/>
          <a:p>
            <a:r>
              <a:rPr lang="en-US" sz="3000">
                <a:latin typeface="Arial" pitchFamily="-107" charset="0"/>
              </a:rPr>
              <a:t>Status quo bias</a:t>
            </a:r>
          </a:p>
          <a:p>
            <a:pPr lvl="1"/>
            <a:r>
              <a:rPr lang="en-US" sz="2800">
                <a:latin typeface="Arial" pitchFamily="-107" charset="0"/>
              </a:rPr>
              <a:t>Exists when decision makers want to maintain their current choices . . .</a:t>
            </a:r>
          </a:p>
          <a:p>
            <a:pPr lvl="1"/>
            <a:r>
              <a:rPr lang="en-US" sz="2800">
                <a:latin typeface="Arial" pitchFamily="-107" charset="0"/>
              </a:rPr>
              <a:t>even if a change would be preferred.</a:t>
            </a:r>
          </a:p>
          <a:p>
            <a:pPr lvl="1"/>
            <a:r>
              <a:rPr lang="en-US" sz="2800">
                <a:latin typeface="Arial" pitchFamily="-107" charset="0"/>
              </a:rPr>
              <a:t>Examples:</a:t>
            </a:r>
          </a:p>
          <a:p>
            <a:pPr lvl="2"/>
            <a:r>
              <a:rPr lang="en-US">
                <a:latin typeface="Arial" pitchFamily="-107" charset="0"/>
              </a:rPr>
              <a:t>New products</a:t>
            </a:r>
          </a:p>
          <a:p>
            <a:pPr lvl="2"/>
            <a:r>
              <a:rPr lang="en-US">
                <a:latin typeface="Arial" pitchFamily="-107" charset="0"/>
              </a:rPr>
              <a:t>$1 coins</a:t>
            </a:r>
          </a:p>
          <a:p>
            <a:pPr lvl="2"/>
            <a:r>
              <a:rPr lang="en-US">
                <a:latin typeface="Arial" pitchFamily="-107" charset="0"/>
              </a:rPr>
              <a:t>401K plans</a:t>
            </a:r>
          </a:p>
          <a:p>
            <a:pPr lvl="2"/>
            <a:r>
              <a:rPr lang="en-US">
                <a:latin typeface="Arial" pitchFamily="-107" charset="0"/>
              </a:rPr>
              <a:t>organ donation programs</a:t>
            </a:r>
          </a:p>
          <a:p>
            <a:pPr lvl="2"/>
            <a:r>
              <a:rPr lang="en-US">
                <a:latin typeface="Arial" pitchFamily="-107" charset="0"/>
              </a:rPr>
              <a:t>low-interest savings accounts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382000" cy="1527175"/>
          </a:xfrm>
        </p:spPr>
        <p:txBody>
          <a:bodyPr/>
          <a:lstStyle/>
          <a:p>
            <a:r>
              <a:rPr lang="en-US" dirty="0" smtClean="0">
                <a:latin typeface="Helvetica Neue" pitchFamily="-107" charset="0"/>
              </a:rPr>
              <a:t>Previously</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9219" name="Content Placeholder 2"/>
          <p:cNvSpPr>
            <a:spLocks noGrp="1"/>
          </p:cNvSpPr>
          <p:nvPr>
            <p:ph idx="1"/>
          </p:nvPr>
        </p:nvSpPr>
        <p:spPr>
          <a:xfrm>
            <a:off x="368300" y="1624013"/>
            <a:ext cx="8318500" cy="5043487"/>
          </a:xfrm>
        </p:spPr>
        <p:txBody>
          <a:bodyPr/>
          <a:lstStyle/>
          <a:p>
            <a:r>
              <a:rPr lang="en-US" sz="2800">
                <a:latin typeface="Arial" pitchFamily="-107" charset="0"/>
              </a:rPr>
              <a:t>Due to diminishing marginal utility, the amount of happiness gained from additional consumption will get smaller and smaller.</a:t>
            </a:r>
          </a:p>
          <a:p>
            <a:r>
              <a:rPr lang="en-US" sz="2800">
                <a:latin typeface="Arial" pitchFamily="-107" charset="0"/>
              </a:rPr>
              <a:t>When maximizing utility, consumers face a budget constraint, which depends on income and prices.</a:t>
            </a:r>
          </a:p>
          <a:p>
            <a:r>
              <a:rPr lang="en-US" sz="2800">
                <a:latin typeface="Arial" pitchFamily="-107" charset="0"/>
              </a:rPr>
              <a:t>In order to maximize utility, a consumer will buy goods that give her the largest marginal utility per dollar–“bang for the buck.”</a:t>
            </a:r>
          </a:p>
          <a:p>
            <a:endParaRPr lang="en-US" sz="2800">
              <a:latin typeface="Arial" pitchFamily="-107"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512175" cy="1527175"/>
          </a:xfrm>
        </p:spPr>
        <p:txBody>
          <a:bodyPr/>
          <a:lstStyle/>
          <a:p>
            <a:r>
              <a:rPr lang="en-US" sz="4000">
                <a:latin typeface="Arial" pitchFamily="-107" charset="0"/>
              </a:rPr>
              <a:t>Economics in “The Marshmallow Test”</a:t>
            </a:r>
          </a:p>
        </p:txBody>
      </p:sp>
      <p:sp>
        <p:nvSpPr>
          <p:cNvPr id="50178" name="Content Placeholder 2"/>
          <p:cNvSpPr>
            <a:spLocks noGrp="1"/>
          </p:cNvSpPr>
          <p:nvPr>
            <p:ph idx="1"/>
          </p:nvPr>
        </p:nvSpPr>
        <p:spPr>
          <a:xfrm>
            <a:off x="457200" y="1698625"/>
            <a:ext cx="8229600" cy="2743200"/>
          </a:xfrm>
        </p:spPr>
        <p:txBody>
          <a:bodyPr/>
          <a:lstStyle/>
          <a:p>
            <a:r>
              <a:rPr lang="en-US" sz="3200">
                <a:latin typeface="Arial" pitchFamily="-107" charset="0"/>
              </a:rPr>
              <a:t>Could you wait five minutes to get an extra marshmallow?</a:t>
            </a:r>
            <a:endParaRPr lang="en-US" sz="2800">
              <a:latin typeface="Arial" pitchFamily="-107" charset="0"/>
            </a:endParaRPr>
          </a:p>
        </p:txBody>
      </p:sp>
      <p:pic>
        <p:nvPicPr>
          <p:cNvPr id="50179" name="Picture 4" descr="The Marshmallow Test YouTube Video">
            <a:hlinkClick r:id="rId3"/>
          </p:cNvPr>
          <p:cNvPicPr>
            <a:picLocks noChangeAspect="1"/>
          </p:cNvPicPr>
          <p:nvPr/>
        </p:nvPicPr>
        <p:blipFill>
          <a:blip r:embed="rId4"/>
          <a:srcRect l="20306" t="18303" r="22078" b="25455"/>
          <a:stretch>
            <a:fillRect/>
          </a:stretch>
        </p:blipFill>
        <p:spPr bwMode="auto">
          <a:xfrm>
            <a:off x="3749675" y="3475038"/>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382000" cy="1527175"/>
          </a:xfrm>
        </p:spPr>
        <p:txBody>
          <a:bodyPr/>
          <a:lstStyle/>
          <a:p>
            <a:r>
              <a:rPr lang="en-US" dirty="0">
                <a:latin typeface="Arial" pitchFamily="-107" charset="0"/>
              </a:rPr>
              <a:t>Inconsistencies: </a:t>
            </a:r>
            <a:r>
              <a:rPr lang="en-US" dirty="0">
                <a:latin typeface="Helvetica Neue" pitchFamily="-107" charset="0"/>
              </a:rPr>
              <a:t>Intertemporal Decision </a:t>
            </a:r>
            <a:r>
              <a:rPr lang="en-US" dirty="0" smtClean="0">
                <a:latin typeface="Helvetica Neue" pitchFamily="-107" charset="0"/>
              </a:rPr>
              <a:t>Making</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18435" name="Content Placeholder 2"/>
          <p:cNvSpPr>
            <a:spLocks noGrp="1"/>
          </p:cNvSpPr>
          <p:nvPr>
            <p:ph idx="1"/>
          </p:nvPr>
        </p:nvSpPr>
        <p:spPr>
          <a:xfrm>
            <a:off x="368300" y="1624013"/>
            <a:ext cx="8318500" cy="5043487"/>
          </a:xfrm>
        </p:spPr>
        <p:txBody>
          <a:bodyPr/>
          <a:lstStyle/>
          <a:p>
            <a:r>
              <a:rPr lang="en-US" sz="3000">
                <a:latin typeface="Arial" pitchFamily="-107" charset="0"/>
              </a:rPr>
              <a:t>“Seemed like a good idea at the time.”</a:t>
            </a:r>
          </a:p>
          <a:p>
            <a:r>
              <a:rPr lang="en-US" sz="3000">
                <a:latin typeface="Arial" pitchFamily="-107" charset="0"/>
              </a:rPr>
              <a:t>Intertemporal decision making</a:t>
            </a:r>
          </a:p>
          <a:p>
            <a:pPr lvl="1"/>
            <a:r>
              <a:rPr lang="en-US" sz="2800">
                <a:latin typeface="Arial" pitchFamily="-107" charset="0"/>
              </a:rPr>
              <a:t>Planning to do something over a period of time</a:t>
            </a:r>
          </a:p>
          <a:p>
            <a:pPr lvl="1"/>
            <a:r>
              <a:rPr lang="en-US" sz="2800">
                <a:latin typeface="Arial" pitchFamily="-107" charset="0"/>
              </a:rPr>
              <a:t>If rational, you value the present and the future consistently</a:t>
            </a:r>
          </a:p>
          <a:p>
            <a:r>
              <a:rPr lang="en-US" sz="3000">
                <a:latin typeface="Arial" pitchFamily="-107" charset="0"/>
              </a:rPr>
              <a:t>What’s the problem for many of us?</a:t>
            </a:r>
          </a:p>
          <a:p>
            <a:pPr lvl="1"/>
            <a:r>
              <a:rPr lang="en-US" sz="2800">
                <a:latin typeface="Arial" pitchFamily="-107" charset="0"/>
              </a:rPr>
              <a:t>We tend to be impatient: overweigh today’</a:t>
            </a:r>
            <a:r>
              <a:rPr lang="en-US" altLang="ja-JP" sz="2800">
                <a:latin typeface="Arial" pitchFamily="-107" charset="0"/>
              </a:rPr>
              <a:t>s utility above tomorrow’s utility.</a:t>
            </a:r>
          </a:p>
          <a:p>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382000" cy="1527175"/>
          </a:xfrm>
        </p:spPr>
        <p:txBody>
          <a:bodyPr/>
          <a:lstStyle/>
          <a:p>
            <a:r>
              <a:rPr lang="en-US" dirty="0">
                <a:latin typeface="Arial" pitchFamily="-107" charset="0"/>
              </a:rPr>
              <a:t>Inconsistencies: </a:t>
            </a:r>
            <a:r>
              <a:rPr lang="en-US" dirty="0">
                <a:latin typeface="Helvetica Neue" pitchFamily="-107" charset="0"/>
              </a:rPr>
              <a:t>Intertemporal Decision </a:t>
            </a:r>
            <a:r>
              <a:rPr lang="en-US" dirty="0" smtClean="0">
                <a:latin typeface="Helvetica Neue" pitchFamily="-107" charset="0"/>
              </a:rPr>
              <a:t>Making</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18435" name="Content Placeholder 2"/>
          <p:cNvSpPr>
            <a:spLocks noGrp="1"/>
          </p:cNvSpPr>
          <p:nvPr>
            <p:ph idx="1"/>
          </p:nvPr>
        </p:nvSpPr>
        <p:spPr>
          <a:xfrm>
            <a:off x="368300" y="1624013"/>
            <a:ext cx="8318500" cy="5043487"/>
          </a:xfrm>
        </p:spPr>
        <p:txBody>
          <a:bodyPr/>
          <a:lstStyle/>
          <a:p>
            <a:r>
              <a:rPr lang="en-US" sz="3200" dirty="0">
                <a:latin typeface="Arial" pitchFamily="-107" charset="0"/>
              </a:rPr>
              <a:t>Examples:</a:t>
            </a:r>
          </a:p>
          <a:p>
            <a:pPr lvl="1"/>
            <a:r>
              <a:rPr lang="en-US" sz="2800" dirty="0">
                <a:latin typeface="Arial" pitchFamily="-107" charset="0"/>
              </a:rPr>
              <a:t>Student behavior</a:t>
            </a:r>
          </a:p>
          <a:p>
            <a:pPr lvl="1"/>
            <a:r>
              <a:rPr lang="en-US" sz="2800" dirty="0">
                <a:latin typeface="Arial" pitchFamily="-107" charset="0"/>
              </a:rPr>
              <a:t>Losing weight</a:t>
            </a:r>
          </a:p>
          <a:p>
            <a:pPr lvl="1"/>
            <a:r>
              <a:rPr lang="en-US" sz="2800" dirty="0">
                <a:latin typeface="Arial" pitchFamily="-107" charset="0"/>
              </a:rPr>
              <a:t>Saving for retirement</a:t>
            </a:r>
          </a:p>
          <a:p>
            <a:pPr lvl="1"/>
            <a:r>
              <a:rPr lang="en-US" sz="2800" dirty="0">
                <a:latin typeface="Arial" pitchFamily="-107" charset="0"/>
              </a:rPr>
              <a:t>Addiction to drugs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512175" cy="1527175"/>
          </a:xfrm>
        </p:spPr>
        <p:txBody>
          <a:bodyPr/>
          <a:lstStyle/>
          <a:p>
            <a:r>
              <a:rPr lang="en-US" sz="4000">
                <a:latin typeface="Arial" pitchFamily="-107" charset="0"/>
              </a:rPr>
              <a:t>Economics in “The Rational Addict”</a:t>
            </a:r>
          </a:p>
        </p:txBody>
      </p:sp>
      <p:sp>
        <p:nvSpPr>
          <p:cNvPr id="56322" name="Content Placeholder 2"/>
          <p:cNvSpPr>
            <a:spLocks noGrp="1"/>
          </p:cNvSpPr>
          <p:nvPr>
            <p:ph idx="1"/>
          </p:nvPr>
        </p:nvSpPr>
        <p:spPr>
          <a:xfrm>
            <a:off x="457200" y="1698625"/>
            <a:ext cx="8229600" cy="2743200"/>
          </a:xfrm>
        </p:spPr>
        <p:txBody>
          <a:bodyPr/>
          <a:lstStyle/>
          <a:p>
            <a:r>
              <a:rPr lang="en-US" sz="3200">
                <a:latin typeface="Arial" pitchFamily="-107" charset="0"/>
              </a:rPr>
              <a:t>“Quit? Why should I quit? Don’t you know that an addiction is nothing more than a gradual implementation of a time-consistent, forward-looking, welfare-maximizing, intertemporal consumption plan?”</a:t>
            </a:r>
            <a:endParaRPr lang="en-US" sz="2800">
              <a:latin typeface="Arial" pitchFamily="-107" charset="0"/>
            </a:endParaRPr>
          </a:p>
        </p:txBody>
      </p:sp>
      <p:pic>
        <p:nvPicPr>
          <p:cNvPr id="56323" name="Picture 4" descr="The Rational Addict YouTube Video">
            <a:hlinkClick r:id="rId3"/>
          </p:cNvPr>
          <p:cNvPicPr>
            <a:picLocks noChangeAspect="1"/>
          </p:cNvPicPr>
          <p:nvPr/>
        </p:nvPicPr>
        <p:blipFill>
          <a:blip r:embed="rId4"/>
          <a:srcRect l="20306" t="18303" r="22078" b="25455"/>
          <a:stretch>
            <a:fillRect/>
          </a:stretch>
        </p:blipFill>
        <p:spPr bwMode="auto">
          <a:xfrm>
            <a:off x="3797300" y="4718050"/>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229600" cy="1527175"/>
          </a:xfrm>
        </p:spPr>
        <p:txBody>
          <a:bodyPr/>
          <a:lstStyle/>
          <a:p>
            <a:r>
              <a:rPr lang="en-US">
                <a:latin typeface="Helvetica Neue" pitchFamily="-107" charset="0"/>
              </a:rPr>
              <a:t>Economics in </a:t>
            </a:r>
            <a:r>
              <a:rPr lang="en-US" i="1">
                <a:latin typeface="Helvetica Neue" pitchFamily="-107" charset="0"/>
              </a:rPr>
              <a:t>Media</a:t>
            </a:r>
            <a:br>
              <a:rPr lang="en-US" i="1">
                <a:latin typeface="Helvetica Neue" pitchFamily="-107" charset="0"/>
              </a:rPr>
            </a:br>
            <a:r>
              <a:rPr lang="en-US" i="1">
                <a:latin typeface="Helvetica Neue" pitchFamily="-107" charset="0"/>
              </a:rPr>
              <a:t>Bounded Rationality</a:t>
            </a:r>
          </a:p>
        </p:txBody>
      </p:sp>
      <p:sp>
        <p:nvSpPr>
          <p:cNvPr id="58370" name="Content Placeholder 2"/>
          <p:cNvSpPr>
            <a:spLocks noGrp="1"/>
          </p:cNvSpPr>
          <p:nvPr>
            <p:ph idx="1"/>
          </p:nvPr>
        </p:nvSpPr>
        <p:spPr>
          <a:xfrm>
            <a:off x="457200" y="1712913"/>
            <a:ext cx="8229600" cy="2427287"/>
          </a:xfrm>
        </p:spPr>
        <p:txBody>
          <a:bodyPr/>
          <a:lstStyle/>
          <a:p>
            <a:r>
              <a:rPr lang="en-US" sz="3200">
                <a:latin typeface="Arial" pitchFamily="-107" charset="0"/>
              </a:rPr>
              <a:t>Dan Gilbert, a social psychologist, offers some examples of people making </a:t>
            </a:r>
            <a:r>
              <a:rPr lang="ja-JP" altLang="en-US" sz="3200">
                <a:latin typeface="Arial" pitchFamily="-107" charset="0"/>
              </a:rPr>
              <a:t>“</a:t>
            </a:r>
            <a:r>
              <a:rPr lang="en-US" altLang="ja-JP" sz="3200">
                <a:latin typeface="Arial" pitchFamily="-107" charset="0"/>
              </a:rPr>
              <a:t>irrational</a:t>
            </a:r>
            <a:r>
              <a:rPr lang="ja-JP" altLang="en-US" sz="3200">
                <a:latin typeface="Arial" pitchFamily="-107" charset="0"/>
              </a:rPr>
              <a:t>”</a:t>
            </a:r>
            <a:r>
              <a:rPr lang="en-US" altLang="ja-JP" sz="3200">
                <a:latin typeface="Arial" pitchFamily="-107" charset="0"/>
              </a:rPr>
              <a:t> decisions as a result of some of the biases we’ve seen.</a:t>
            </a:r>
            <a:endParaRPr lang="en-US" altLang="ja-JP" sz="3200">
              <a:latin typeface="Helvetica Neue" pitchFamily="-107" charset="0"/>
            </a:endParaRPr>
          </a:p>
          <a:p>
            <a:pPr eaLnBrk="1" hangingPunct="1">
              <a:buFont typeface="Arial" pitchFamily="-107" charset="0"/>
              <a:buNone/>
            </a:pPr>
            <a:endParaRPr lang="en-US" sz="3200">
              <a:latin typeface="Helvetica Neue" pitchFamily="-107" charset="0"/>
            </a:endParaRPr>
          </a:p>
        </p:txBody>
      </p:sp>
      <p:pic>
        <p:nvPicPr>
          <p:cNvPr id="58371" name="Picture 4" descr="Dan Gilbert Ted Talk on why we make rational decisions">
            <a:hlinkClick r:id="rId3"/>
          </p:cNvPr>
          <p:cNvPicPr>
            <a:picLocks noChangeAspect="1"/>
          </p:cNvPicPr>
          <p:nvPr/>
        </p:nvPicPr>
        <p:blipFill>
          <a:blip r:embed="rId4"/>
          <a:srcRect l="20306" t="18303" r="22078" b="25455"/>
          <a:stretch>
            <a:fillRect/>
          </a:stretch>
        </p:blipFill>
        <p:spPr bwMode="auto">
          <a:xfrm>
            <a:off x="3797300" y="4140200"/>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382000" cy="1527175"/>
          </a:xfrm>
        </p:spPr>
        <p:txBody>
          <a:bodyPr/>
          <a:lstStyle/>
          <a:p>
            <a:r>
              <a:rPr lang="en-US">
                <a:latin typeface="Helvetica Neue" pitchFamily="-107" charset="0"/>
              </a:rPr>
              <a:t>Judgments about Fairness</a:t>
            </a:r>
          </a:p>
        </p:txBody>
      </p:sp>
      <p:sp>
        <p:nvSpPr>
          <p:cNvPr id="20483" name="Content Placeholder 2"/>
          <p:cNvSpPr>
            <a:spLocks noGrp="1"/>
          </p:cNvSpPr>
          <p:nvPr>
            <p:ph idx="1"/>
          </p:nvPr>
        </p:nvSpPr>
        <p:spPr>
          <a:xfrm>
            <a:off x="368300" y="1624013"/>
            <a:ext cx="8572500" cy="5043487"/>
          </a:xfrm>
        </p:spPr>
        <p:txBody>
          <a:bodyPr/>
          <a:lstStyle/>
          <a:p>
            <a:r>
              <a:rPr lang="en-US" sz="3000">
                <a:latin typeface="Arial" pitchFamily="-107" charset="0"/>
              </a:rPr>
              <a:t>How does our view of fairness affect decisions?</a:t>
            </a:r>
          </a:p>
          <a:p>
            <a:pPr lvl="1"/>
            <a:r>
              <a:rPr lang="en-US" sz="2800">
                <a:latin typeface="Arial" pitchFamily="-107" charset="0"/>
              </a:rPr>
              <a:t>A rational individual acts in their own </a:t>
            </a:r>
            <a:r>
              <a:rPr lang="en-US" sz="2800" i="1">
                <a:latin typeface="Arial" pitchFamily="-107" charset="0"/>
              </a:rPr>
              <a:t>self-interest.</a:t>
            </a:r>
          </a:p>
          <a:p>
            <a:r>
              <a:rPr lang="en-US" sz="3000">
                <a:latin typeface="Arial" pitchFamily="-107" charset="0"/>
              </a:rPr>
              <a:t>Ultimatum game</a:t>
            </a:r>
          </a:p>
          <a:p>
            <a:pPr lvl="1"/>
            <a:r>
              <a:rPr lang="en-US" sz="2800">
                <a:latin typeface="Arial" pitchFamily="-107" charset="0"/>
              </a:rPr>
              <a:t>A sequential game in which two players decide how to divide a sum of money</a:t>
            </a:r>
          </a:p>
          <a:p>
            <a:pPr lvl="1"/>
            <a:r>
              <a:rPr lang="en-US" sz="2800">
                <a:latin typeface="Arial" pitchFamily="-107" charset="0"/>
              </a:rPr>
              <a:t>Illustrates that people reject a proposal to help themselves in the name of fairness</a:t>
            </a:r>
          </a:p>
          <a:p>
            <a:pPr lvl="1"/>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0"/>
            <a:ext cx="8382000" cy="1527175"/>
          </a:xfrm>
        </p:spPr>
        <p:txBody>
          <a:bodyPr/>
          <a:lstStyle/>
          <a:p>
            <a:r>
              <a:rPr lang="en-US">
                <a:latin typeface="Helvetica Neue" pitchFamily="-107" charset="0"/>
              </a:rPr>
              <a:t>The Ultimatum Game</a:t>
            </a:r>
          </a:p>
        </p:txBody>
      </p:sp>
      <p:sp>
        <p:nvSpPr>
          <p:cNvPr id="21507" name="Content Placeholder 2"/>
          <p:cNvSpPr>
            <a:spLocks noGrp="1"/>
          </p:cNvSpPr>
          <p:nvPr>
            <p:ph idx="1"/>
          </p:nvPr>
        </p:nvSpPr>
        <p:spPr>
          <a:xfrm>
            <a:off x="368300" y="1624013"/>
            <a:ext cx="8318500" cy="5043487"/>
          </a:xfrm>
        </p:spPr>
        <p:txBody>
          <a:bodyPr/>
          <a:lstStyle/>
          <a:p>
            <a:r>
              <a:rPr lang="en-US" sz="3000">
                <a:latin typeface="Arial" pitchFamily="-107" charset="0"/>
              </a:rPr>
              <a:t>Two players play a sequential game once.</a:t>
            </a:r>
          </a:p>
          <a:p>
            <a:r>
              <a:rPr lang="en-US" sz="3000">
                <a:latin typeface="Arial" pitchFamily="-107" charset="0"/>
              </a:rPr>
              <a:t>Player 1 options:</a:t>
            </a:r>
          </a:p>
          <a:p>
            <a:pPr lvl="1"/>
            <a:r>
              <a:rPr lang="en-US" sz="2800">
                <a:latin typeface="Arial" pitchFamily="-107" charset="0"/>
              </a:rPr>
              <a:t>Decides how to split $1,000</a:t>
            </a:r>
          </a:p>
          <a:p>
            <a:pPr lvl="1"/>
            <a:r>
              <a:rPr lang="en-US" sz="2800">
                <a:latin typeface="Arial" pitchFamily="-107" charset="0"/>
              </a:rPr>
              <a:t>Fair proposal: Each gets half the money</a:t>
            </a:r>
          </a:p>
          <a:p>
            <a:pPr lvl="1"/>
            <a:r>
              <a:rPr lang="en-US" sz="2800">
                <a:latin typeface="Arial" pitchFamily="-107" charset="0"/>
              </a:rPr>
              <a:t>Unfair proposal: Player 1 gets $999, and Player 2 gets $1</a:t>
            </a:r>
          </a:p>
          <a:p>
            <a:r>
              <a:rPr lang="en-US" sz="3000">
                <a:latin typeface="Arial" pitchFamily="-107" charset="0"/>
              </a:rPr>
              <a:t>Player 2 options:</a:t>
            </a:r>
          </a:p>
          <a:p>
            <a:pPr lvl="1"/>
            <a:r>
              <a:rPr lang="en-US" sz="2800">
                <a:latin typeface="Arial" pitchFamily="-107" charset="0"/>
              </a:rPr>
              <a:t>Accepts the proposal</a:t>
            </a:r>
          </a:p>
          <a:p>
            <a:pPr lvl="1"/>
            <a:r>
              <a:rPr lang="en-US" sz="2800">
                <a:latin typeface="Arial" pitchFamily="-107" charset="0"/>
              </a:rPr>
              <a:t>Rejects the proposal (both players get $0)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bwMode="auto">
          <a:xfrm>
            <a:off x="2590800" y="5299991"/>
            <a:ext cx="1676400" cy="585216"/>
          </a:xfrm>
          <a:prstGeom prst="rect">
            <a:avLst/>
          </a:prstGeom>
          <a:noFill/>
          <a:ln>
            <a:noFill/>
          </a:ln>
        </p:spPr>
      </p:pic>
      <p:pic>
        <p:nvPicPr>
          <p:cNvPr id="3" name="Picture 2"/>
          <p:cNvPicPr>
            <a:picLocks noChangeAspect="1"/>
          </p:cNvPicPr>
          <p:nvPr/>
        </p:nvPicPr>
        <p:blipFill>
          <a:blip r:embed="rId4"/>
          <a:stretch>
            <a:fillRect/>
          </a:stretch>
        </p:blipFill>
        <p:spPr bwMode="auto">
          <a:xfrm>
            <a:off x="7131050" y="5299991"/>
            <a:ext cx="1725168" cy="621792"/>
          </a:xfrm>
          <a:prstGeom prst="rect">
            <a:avLst/>
          </a:prstGeom>
          <a:noFill/>
          <a:ln>
            <a:noFill/>
          </a:ln>
        </p:spPr>
      </p:pic>
      <p:pic>
        <p:nvPicPr>
          <p:cNvPr id="4" name="Picture 3"/>
          <p:cNvPicPr>
            <a:picLocks noChangeAspect="1"/>
          </p:cNvPicPr>
          <p:nvPr/>
        </p:nvPicPr>
        <p:blipFill>
          <a:blip r:embed="rId5"/>
          <a:stretch>
            <a:fillRect/>
          </a:stretch>
        </p:blipFill>
        <p:spPr bwMode="auto">
          <a:xfrm>
            <a:off x="347663" y="5299991"/>
            <a:ext cx="1938528" cy="615696"/>
          </a:xfrm>
          <a:prstGeom prst="rect">
            <a:avLst/>
          </a:prstGeom>
          <a:noFill/>
          <a:ln>
            <a:noFill/>
          </a:ln>
        </p:spPr>
      </p:pic>
      <p:pic>
        <p:nvPicPr>
          <p:cNvPr id="5" name="Picture 4"/>
          <p:cNvPicPr>
            <a:picLocks noChangeAspect="1"/>
          </p:cNvPicPr>
          <p:nvPr/>
        </p:nvPicPr>
        <p:blipFill>
          <a:blip r:embed="rId6"/>
          <a:stretch>
            <a:fillRect/>
          </a:stretch>
        </p:blipFill>
        <p:spPr bwMode="auto">
          <a:xfrm>
            <a:off x="4878388" y="5299991"/>
            <a:ext cx="2127504" cy="774192"/>
          </a:xfrm>
          <a:prstGeom prst="rect">
            <a:avLst/>
          </a:prstGeom>
          <a:noFill/>
          <a:ln>
            <a:noFill/>
          </a:ln>
        </p:spPr>
      </p:pic>
      <p:pic>
        <p:nvPicPr>
          <p:cNvPr id="6" name="Picture 5"/>
          <p:cNvPicPr>
            <a:picLocks noChangeAspect="1"/>
          </p:cNvPicPr>
          <p:nvPr/>
        </p:nvPicPr>
        <p:blipFill>
          <a:blip r:embed="rId7"/>
          <a:stretch>
            <a:fillRect/>
          </a:stretch>
        </p:blipFill>
        <p:spPr bwMode="auto">
          <a:xfrm>
            <a:off x="1136650" y="4239460"/>
            <a:ext cx="6838950" cy="946075"/>
          </a:xfrm>
          <a:prstGeom prst="rect">
            <a:avLst/>
          </a:prstGeom>
          <a:noFill/>
          <a:ln w="9525">
            <a:noFill/>
            <a:miter lim="800000"/>
            <a:headEnd/>
            <a:tailEnd/>
          </a:ln>
        </p:spPr>
      </p:pic>
      <p:pic>
        <p:nvPicPr>
          <p:cNvPr id="7" name="Picture 6"/>
          <p:cNvPicPr>
            <a:picLocks noChangeAspect="1"/>
          </p:cNvPicPr>
          <p:nvPr/>
        </p:nvPicPr>
        <p:blipFill>
          <a:blip r:embed="rId8"/>
          <a:stretch>
            <a:fillRect/>
          </a:stretch>
        </p:blipFill>
        <p:spPr bwMode="auto">
          <a:xfrm>
            <a:off x="2324100" y="2191771"/>
            <a:ext cx="4687888" cy="1339396"/>
          </a:xfrm>
          <a:prstGeom prst="rect">
            <a:avLst/>
          </a:prstGeom>
          <a:noFill/>
          <a:ln w="9525">
            <a:noFill/>
            <a:miter lim="800000"/>
            <a:headEnd/>
            <a:tailEnd/>
          </a:ln>
        </p:spPr>
      </p:pic>
      <p:pic>
        <p:nvPicPr>
          <p:cNvPr id="64519" name="Picture 7" descr="A tree diagram titled The Decision Tree for the Ultimatum Game. It begins with player 1 at the top who has 2 choices. If he chooses Fair proposal then player 2 has the option to accept or reject. If player 2 accepts then the payout result is a fair distribution of 500 dollars each. If player 2 rejects then the payout result is 0 dollars each. This outcome is never observed. If player 1 chooses unfair proposal then player 2 can either accept or reject. If player 2 accepts then the payout result is an unfair distribution of 999 dollars to player 1 and 1 dollar to player 2. Both players are better off. If player 2 rejects then the payout result is 0 dollars each. Player 2 almost always chooses to reject."/>
          <p:cNvPicPr>
            <a:picLocks noChangeAspect="1"/>
          </p:cNvPicPr>
          <p:nvPr/>
        </p:nvPicPr>
        <p:blipFill>
          <a:blip r:embed="rId9"/>
          <a:stretch>
            <a:fillRect/>
          </a:stretch>
        </p:blipFill>
        <p:spPr bwMode="auto">
          <a:xfrm>
            <a:off x="3810181" y="1572274"/>
            <a:ext cx="1460500" cy="733357"/>
          </a:xfrm>
          <a:prstGeom prst="rect">
            <a:avLst/>
          </a:prstGeom>
          <a:noFill/>
          <a:ln w="9525">
            <a:noFill/>
            <a:miter lim="800000"/>
            <a:headEnd/>
            <a:tailEnd/>
          </a:ln>
        </p:spPr>
      </p:pic>
      <p:pic>
        <p:nvPicPr>
          <p:cNvPr id="13" name="Picture 12"/>
          <p:cNvPicPr>
            <a:picLocks noChangeAspect="1"/>
          </p:cNvPicPr>
          <p:nvPr/>
        </p:nvPicPr>
        <p:blipFill>
          <a:blip r:embed="rId10"/>
          <a:stretch>
            <a:fillRect/>
          </a:stretch>
        </p:blipFill>
        <p:spPr bwMode="auto">
          <a:xfrm>
            <a:off x="1563688" y="3569461"/>
            <a:ext cx="6019800" cy="731551"/>
          </a:xfrm>
          <a:prstGeom prst="rect">
            <a:avLst/>
          </a:prstGeom>
          <a:noFill/>
          <a:ln w="9525">
            <a:noFill/>
            <a:miter lim="800000"/>
            <a:headEnd/>
            <a:tailEnd/>
          </a:ln>
        </p:spPr>
      </p:pic>
      <p:sp>
        <p:nvSpPr>
          <p:cNvPr id="64521" name="Title 13"/>
          <p:cNvSpPr>
            <a:spLocks noGrp="1"/>
          </p:cNvSpPr>
          <p:nvPr>
            <p:ph type="title"/>
          </p:nvPr>
        </p:nvSpPr>
        <p:spPr>
          <a:xfrm>
            <a:off x="490538" y="-17463"/>
            <a:ext cx="8653462" cy="768351"/>
          </a:xfrm>
        </p:spPr>
        <p:txBody>
          <a:bodyPr/>
          <a:lstStyle/>
          <a:p>
            <a:r>
              <a:rPr lang="en-US" sz="4000">
                <a:latin typeface="Helvetica Neue" pitchFamily="-107" charset="0"/>
              </a:rPr>
              <a:t>The Ultimatum Game, Illustrated</a:t>
            </a:r>
            <a:endParaRPr lang="en-US" sz="4000">
              <a:latin typeface="Arial" pitchFamily="-107" charset="0"/>
            </a:endParaRPr>
          </a:p>
        </p:txBody>
      </p:sp>
      <p:sp>
        <p:nvSpPr>
          <p:cNvPr id="8" name="Rectangle 7"/>
          <p:cNvSpPr>
            <a:spLocks noChangeArrowheads="1"/>
          </p:cNvSpPr>
          <p:nvPr/>
        </p:nvSpPr>
        <p:spPr bwMode="auto">
          <a:xfrm>
            <a:off x="347663" y="5522917"/>
            <a:ext cx="8636000" cy="676953"/>
          </a:xfrm>
          <a:prstGeom prst="rect">
            <a:avLst/>
          </a:prstGeom>
          <a:solidFill>
            <a:schemeClr val="bg1"/>
          </a:solidFill>
          <a:ln w="9525">
            <a:solidFill>
              <a:schemeClr val="bg1"/>
            </a:solidFill>
            <a:miter lim="800000"/>
            <a:headEnd/>
            <a:tailEnd/>
          </a:ln>
          <a:effectLst>
            <a:outerShdw blurRad="63500" sx="999" sy="999" rotWithShape="0">
              <a:srgbClr val="000000">
                <a:alpha val="74997"/>
              </a:srgbClr>
            </a:outerShdw>
          </a:effectLst>
        </p:spPr>
        <p:txBody>
          <a:bodyPr anchor="ctr">
            <a:prstTxWarp prst="textNoShape">
              <a:avLst/>
            </a:prstTxWarp>
          </a:bodyPr>
          <a:lstStyle/>
          <a:p>
            <a:pPr algn="ctr" eaLnBrk="1" hangingPunct="1"/>
            <a:endParaRPr lang="en-US">
              <a:solidFill>
                <a:srgbClr val="FFFFFF"/>
              </a:solidFill>
            </a:endParaRPr>
          </a:p>
        </p:txBody>
      </p:sp>
      <p:sp>
        <p:nvSpPr>
          <p:cNvPr id="9" name="Freeform 8"/>
          <p:cNvSpPr>
            <a:spLocks/>
          </p:cNvSpPr>
          <p:nvPr/>
        </p:nvSpPr>
        <p:spPr bwMode="auto">
          <a:xfrm>
            <a:off x="2313686" y="4366683"/>
            <a:ext cx="973137" cy="696913"/>
          </a:xfrm>
          <a:custGeom>
            <a:avLst/>
            <a:gdLst>
              <a:gd name="T0" fmla="*/ 0 w 972457"/>
              <a:gd name="T1" fmla="*/ 697367 h 696686"/>
              <a:gd name="T2" fmla="*/ 974498 w 972457"/>
              <a:gd name="T3" fmla="*/ 0 h 696686"/>
              <a:gd name="T4" fmla="*/ 0 60000 65536"/>
              <a:gd name="T5" fmla="*/ 0 60000 65536"/>
            </a:gdLst>
            <a:ahLst/>
            <a:cxnLst>
              <a:cxn ang="T4">
                <a:pos x="T0" y="T1"/>
              </a:cxn>
              <a:cxn ang="T5">
                <a:pos x="T2" y="T3"/>
              </a:cxn>
            </a:cxnLst>
            <a:rect l="0" t="0" r="r" b="b"/>
            <a:pathLst>
              <a:path w="972457" h="696686">
                <a:moveTo>
                  <a:pt x="0" y="696686"/>
                </a:moveTo>
                <a:lnTo>
                  <a:pt x="972457" y="0"/>
                </a:lnTo>
              </a:path>
            </a:pathLst>
          </a:custGeom>
          <a:noFill/>
          <a:ln w="63500" cap="flat" cmpd="sng">
            <a:solidFill>
              <a:srgbClr val="FF0000"/>
            </a:solidFill>
            <a:prstDash val="solid"/>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en-US">
              <a:latin typeface="Calibri" charset="0"/>
              <a:ea typeface="MS PGothic" charset="-128"/>
              <a:cs typeface="+mn-cs"/>
            </a:endParaRPr>
          </a:p>
        </p:txBody>
      </p:sp>
      <p:sp>
        <p:nvSpPr>
          <p:cNvPr id="14" name="Freeform 13"/>
          <p:cNvSpPr>
            <a:spLocks/>
          </p:cNvSpPr>
          <p:nvPr/>
        </p:nvSpPr>
        <p:spPr bwMode="auto">
          <a:xfrm>
            <a:off x="6937013" y="4406548"/>
            <a:ext cx="973138" cy="696913"/>
          </a:xfrm>
          <a:custGeom>
            <a:avLst/>
            <a:gdLst>
              <a:gd name="T0" fmla="*/ 0 w 972457"/>
              <a:gd name="T1" fmla="*/ 697367 h 696686"/>
              <a:gd name="T2" fmla="*/ 974501 w 972457"/>
              <a:gd name="T3" fmla="*/ 0 h 696686"/>
              <a:gd name="T4" fmla="*/ 0 60000 65536"/>
              <a:gd name="T5" fmla="*/ 0 60000 65536"/>
            </a:gdLst>
            <a:ahLst/>
            <a:cxnLst>
              <a:cxn ang="T4">
                <a:pos x="T0" y="T1"/>
              </a:cxn>
              <a:cxn ang="T5">
                <a:pos x="T2" y="T3"/>
              </a:cxn>
            </a:cxnLst>
            <a:rect l="0" t="0" r="r" b="b"/>
            <a:pathLst>
              <a:path w="972457" h="696686">
                <a:moveTo>
                  <a:pt x="0" y="696686"/>
                </a:moveTo>
                <a:lnTo>
                  <a:pt x="972457" y="0"/>
                </a:lnTo>
              </a:path>
            </a:pathLst>
          </a:custGeom>
          <a:noFill/>
          <a:ln w="63500" cap="flat" cmpd="sng">
            <a:solidFill>
              <a:srgbClr val="FF0000"/>
            </a:solidFill>
            <a:prstDash val="solid"/>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en-US">
              <a:latin typeface="Calibri" charset="0"/>
              <a:ea typeface="MS PGothic" charset="-128"/>
              <a:cs typeface="+mn-cs"/>
            </a:endParaRPr>
          </a:p>
        </p:txBody>
      </p:sp>
      <p:sp>
        <p:nvSpPr>
          <p:cNvPr id="16" name="Freeform 15"/>
          <p:cNvSpPr>
            <a:spLocks/>
          </p:cNvSpPr>
          <p:nvPr/>
        </p:nvSpPr>
        <p:spPr bwMode="auto">
          <a:xfrm flipV="1">
            <a:off x="3161425" y="2439637"/>
            <a:ext cx="1016000" cy="773112"/>
          </a:xfrm>
          <a:custGeom>
            <a:avLst/>
            <a:gdLst>
              <a:gd name="T0" fmla="*/ 0 w 972457"/>
              <a:gd name="T1" fmla="*/ 952035 h 696686"/>
              <a:gd name="T2" fmla="*/ 1109023 w 972457"/>
              <a:gd name="T3" fmla="*/ 0 h 696686"/>
              <a:gd name="T4" fmla="*/ 0 60000 65536"/>
              <a:gd name="T5" fmla="*/ 0 60000 65536"/>
            </a:gdLst>
            <a:ahLst/>
            <a:cxnLst>
              <a:cxn ang="T4">
                <a:pos x="T0" y="T1"/>
              </a:cxn>
              <a:cxn ang="T5">
                <a:pos x="T2" y="T3"/>
              </a:cxn>
            </a:cxnLst>
            <a:rect l="0" t="0" r="r" b="b"/>
            <a:pathLst>
              <a:path w="972457" h="696686">
                <a:moveTo>
                  <a:pt x="0" y="696686"/>
                </a:moveTo>
                <a:lnTo>
                  <a:pt x="972457" y="0"/>
                </a:lnTo>
              </a:path>
            </a:pathLst>
          </a:custGeom>
          <a:noFill/>
          <a:ln w="63500" cap="flat" cmpd="sng">
            <a:solidFill>
              <a:srgbClr val="FF0000"/>
            </a:solidFill>
            <a:prstDash val="solid"/>
            <a:round/>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en-US">
              <a:latin typeface="Calibri" charset="0"/>
              <a:ea typeface="MS PGothic"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10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10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1" fill="hold" grpId="0" nodeType="clickEffect">
                                  <p:stCondLst>
                                    <p:cond delay="0"/>
                                  </p:stCondLst>
                                  <p:childTnLst>
                                    <p:animEffect transition="out" filter="wipe(up)">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382000" cy="1527175"/>
          </a:xfrm>
        </p:spPr>
        <p:txBody>
          <a:bodyPr/>
          <a:lstStyle/>
          <a:p>
            <a:r>
              <a:rPr lang="en-US">
                <a:latin typeface="Helvetica Neue" pitchFamily="-107" charset="0"/>
              </a:rPr>
              <a:t>Ultimatum Game Results</a:t>
            </a:r>
          </a:p>
        </p:txBody>
      </p:sp>
      <p:sp>
        <p:nvSpPr>
          <p:cNvPr id="24579" name="Content Placeholder 2"/>
          <p:cNvSpPr>
            <a:spLocks noGrp="1"/>
          </p:cNvSpPr>
          <p:nvPr>
            <p:ph idx="1"/>
          </p:nvPr>
        </p:nvSpPr>
        <p:spPr>
          <a:xfrm>
            <a:off x="368300" y="1624013"/>
            <a:ext cx="8318500" cy="5043487"/>
          </a:xfrm>
        </p:spPr>
        <p:txBody>
          <a:bodyPr/>
          <a:lstStyle/>
          <a:p>
            <a:r>
              <a:rPr lang="en-US" sz="3000">
                <a:latin typeface="Arial" pitchFamily="-107" charset="0"/>
              </a:rPr>
              <a:t>Economic theory of rationality will tell us that Player 2 should accept the unfair proposal. </a:t>
            </a:r>
          </a:p>
          <a:p>
            <a:pPr lvl="1"/>
            <a:r>
              <a:rPr lang="en-US" sz="2800">
                <a:latin typeface="Arial" pitchFamily="-107" charset="0"/>
              </a:rPr>
              <a:t>But real Player 1s rarely offer really low amounts, and often offer equal splits</a:t>
            </a:r>
          </a:p>
          <a:p>
            <a:pPr lvl="1"/>
            <a:r>
              <a:rPr lang="en-US" sz="2800">
                <a:latin typeface="Arial" pitchFamily="-107" charset="0"/>
              </a:rPr>
              <a:t>And real Player 2s often reject offers that are “too low”</a:t>
            </a:r>
          </a:p>
          <a:p>
            <a:r>
              <a:rPr lang="en-US" sz="3000">
                <a:latin typeface="Arial" pitchFamily="-107" charset="0"/>
              </a:rPr>
              <a:t>What’s going 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0"/>
            <a:ext cx="8229600" cy="1527175"/>
          </a:xfrm>
        </p:spPr>
        <p:txBody>
          <a:bodyPr/>
          <a:lstStyle/>
          <a:p>
            <a:r>
              <a:rPr lang="en-US">
                <a:latin typeface="Helvetica Neue" pitchFamily="-107" charset="0"/>
              </a:rPr>
              <a:t>Economics in “</a:t>
            </a:r>
            <a:r>
              <a:rPr lang="en-US">
                <a:latin typeface="Arial" pitchFamily="-107" charset="0"/>
              </a:rPr>
              <a:t>Superfreakonomics”</a:t>
            </a:r>
            <a:endParaRPr lang="en-US" i="1">
              <a:latin typeface="Helvetica Neue" pitchFamily="-107" charset="0"/>
            </a:endParaRPr>
          </a:p>
        </p:txBody>
      </p:sp>
      <p:sp>
        <p:nvSpPr>
          <p:cNvPr id="68610" name="Content Placeholder 2"/>
          <p:cNvSpPr>
            <a:spLocks noGrp="1"/>
          </p:cNvSpPr>
          <p:nvPr>
            <p:ph idx="1"/>
          </p:nvPr>
        </p:nvSpPr>
        <p:spPr>
          <a:xfrm>
            <a:off x="457200" y="1712913"/>
            <a:ext cx="8229600" cy="1320800"/>
          </a:xfrm>
        </p:spPr>
        <p:txBody>
          <a:bodyPr/>
          <a:lstStyle/>
          <a:p>
            <a:r>
              <a:rPr lang="en-US" sz="3200">
                <a:latin typeface="Arial" pitchFamily="-107" charset="0"/>
              </a:rPr>
              <a:t>John List offers a twist on the Ultimatum Game.</a:t>
            </a:r>
            <a:endParaRPr lang="en-US" altLang="ja-JP">
              <a:latin typeface="Helvetica Neue" pitchFamily="-107" charset="0"/>
            </a:endParaRPr>
          </a:p>
          <a:p>
            <a:pPr eaLnBrk="1" hangingPunct="1">
              <a:buFont typeface="Arial" pitchFamily="-107" charset="0"/>
              <a:buNone/>
            </a:pPr>
            <a:endParaRPr lang="en-US" sz="2800">
              <a:latin typeface="Helvetica Neue" pitchFamily="-107" charset="0"/>
            </a:endParaRPr>
          </a:p>
        </p:txBody>
      </p:sp>
      <p:pic>
        <p:nvPicPr>
          <p:cNvPr id="68611" name="Picture 4" descr="Tip #597: Altruism in “Superfreakonomics”">
            <a:hlinkClick r:id="rId3"/>
          </p:cNvPr>
          <p:cNvPicPr>
            <a:picLocks noChangeAspect="1"/>
          </p:cNvPicPr>
          <p:nvPr/>
        </p:nvPicPr>
        <p:blipFill>
          <a:blip r:embed="rId4"/>
          <a:srcRect l="20306" t="18303" r="22078" b="25455"/>
          <a:stretch>
            <a:fillRect/>
          </a:stretch>
        </p:blipFill>
        <p:spPr bwMode="auto">
          <a:xfrm>
            <a:off x="3797300" y="35131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382000" cy="1527175"/>
          </a:xfrm>
        </p:spPr>
        <p:txBody>
          <a:bodyPr/>
          <a:lstStyle/>
          <a:p>
            <a:r>
              <a:rPr lang="en-US" dirty="0" smtClean="0">
                <a:latin typeface="Helvetica Neue" pitchFamily="-107" charset="0"/>
              </a:rPr>
              <a:t>Previously</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9219" name="Content Placeholder 2"/>
          <p:cNvSpPr>
            <a:spLocks noGrp="1"/>
          </p:cNvSpPr>
          <p:nvPr>
            <p:ph idx="1"/>
          </p:nvPr>
        </p:nvSpPr>
        <p:spPr>
          <a:xfrm>
            <a:off x="368300" y="1624013"/>
            <a:ext cx="8318500" cy="5043487"/>
          </a:xfrm>
        </p:spPr>
        <p:txBody>
          <a:bodyPr/>
          <a:lstStyle/>
          <a:p>
            <a:r>
              <a:rPr lang="en-US" sz="3200">
                <a:latin typeface="Arial" pitchFamily="-107" charset="0"/>
              </a:rPr>
              <a:t>At the consumer optimum:</a:t>
            </a:r>
          </a:p>
          <a:p>
            <a:endParaRPr lang="en-US" sz="3200">
              <a:latin typeface="Arial" pitchFamily="-107" charset="0"/>
            </a:endParaRPr>
          </a:p>
          <a:p>
            <a:endParaRPr lang="en-US" sz="3200">
              <a:latin typeface="Arial" pitchFamily="-107" charset="0"/>
            </a:endParaRPr>
          </a:p>
          <a:p>
            <a:pPr>
              <a:buFont typeface="Arial" pitchFamily="-107" charset="0"/>
              <a:buNone/>
            </a:pPr>
            <a:endParaRPr lang="en-US" sz="3200">
              <a:latin typeface="Arial" pitchFamily="-107" charset="0"/>
            </a:endParaRPr>
          </a:p>
          <a:p>
            <a:r>
              <a:rPr lang="en-US" sz="3200">
                <a:latin typeface="Arial" pitchFamily="-107" charset="0"/>
              </a:rPr>
              <a:t>A change in the price of a good has both a substitution effect and a real-income effect.</a:t>
            </a:r>
          </a:p>
        </p:txBody>
      </p:sp>
      <p:graphicFrame>
        <p:nvGraphicFramePr>
          <p:cNvPr id="2" name="Object 1"/>
          <p:cNvGraphicFramePr>
            <a:graphicFrameLocks noChangeAspect="1"/>
          </p:cNvGraphicFramePr>
          <p:nvPr/>
        </p:nvGraphicFramePr>
        <p:xfrm>
          <a:off x="3362325" y="2398713"/>
          <a:ext cx="2424113" cy="990600"/>
        </p:xfrm>
        <a:graphic>
          <a:graphicData uri="http://schemas.openxmlformats.org/presentationml/2006/ole">
            <mc:AlternateContent xmlns:mc="http://schemas.openxmlformats.org/markup-compatibility/2006">
              <mc:Choice xmlns:v="urn:schemas-microsoft-com:vml" Requires="v">
                <p:oleObj spid="_x0000_s15376" name="Equation" r:id="rId4" imgW="1054100" imgH="431800" progId="Equation.3">
                  <p:embed/>
                </p:oleObj>
              </mc:Choice>
              <mc:Fallback>
                <p:oleObj name="Equation" r:id="rId4" imgW="1054100" imgH="431800"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325" y="2398713"/>
                        <a:ext cx="2424113" cy="990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p:cNvSpPr>
            <a:spLocks noGrp="1"/>
          </p:cNvSpPr>
          <p:nvPr>
            <p:ph type="title"/>
          </p:nvPr>
        </p:nvSpPr>
        <p:spPr/>
        <p:txBody>
          <a:bodyPr/>
          <a:lstStyle/>
          <a:p>
            <a:pPr eaLnBrk="1" hangingPunct="1"/>
            <a:r>
              <a:rPr lang="en-US" sz="3400" dirty="0">
                <a:latin typeface="Helvetica Neue" pitchFamily="-107" charset="0"/>
              </a:rPr>
              <a:t>THE TWO FACES OF ADAM </a:t>
            </a:r>
            <a:r>
              <a:rPr lang="en-US" sz="3400" dirty="0" smtClean="0">
                <a:latin typeface="Helvetica Neue" pitchFamily="-107" charset="0"/>
              </a:rPr>
              <a:t>SMITH</a:t>
            </a:r>
            <a:r>
              <a:rPr lang="en-US" altLang="x-none" sz="3400" dirty="0">
                <a:latin typeface="Arial" charset="0"/>
                <a:ea typeface="MS PGothic" charset="-128"/>
                <a:cs typeface="Arial" charset="0"/>
              </a:rPr>
              <a:t>—</a:t>
            </a:r>
            <a:r>
              <a:rPr lang="en-US" sz="3400" dirty="0" smtClean="0">
                <a:latin typeface="Helvetica Neue" pitchFamily="-107" charset="0"/>
              </a:rPr>
              <a:t>1 </a:t>
            </a:r>
            <a:endParaRPr lang="en-US" sz="3400" dirty="0">
              <a:latin typeface="Helvetica Neue" pitchFamily="-107" charset="0"/>
            </a:endParaRPr>
          </a:p>
        </p:txBody>
      </p:sp>
      <p:sp>
        <p:nvSpPr>
          <p:cNvPr id="70657" name="Content Placeholder 1"/>
          <p:cNvSpPr>
            <a:spLocks noGrp="1"/>
          </p:cNvSpPr>
          <p:nvPr>
            <p:ph idx="4294967295"/>
          </p:nvPr>
        </p:nvSpPr>
        <p:spPr>
          <a:xfrm>
            <a:off x="2946400" y="1646238"/>
            <a:ext cx="5740400" cy="4529137"/>
          </a:xfrm>
        </p:spPr>
        <p:txBody>
          <a:bodyPr/>
          <a:lstStyle/>
          <a:p>
            <a:pPr eaLnBrk="1" hangingPunct="1"/>
            <a:r>
              <a:rPr lang="en-US" sz="2800" i="1">
                <a:latin typeface="Arial" pitchFamily="-107" charset="0"/>
              </a:rPr>
              <a:t>“It is not from the benevolence of the butcher, the brewer, or the baker that we expect our dinner, but from their regard to their own interest. </a:t>
            </a:r>
            <a:r>
              <a:rPr lang="en-US" sz="2800" i="1" dirty="0">
                <a:latin typeface="Arial" pitchFamily="-107" charset="0"/>
              </a:rPr>
              <a:t>We address ourselves, not to their humanity but to their self-love, and never talk to them of our own necessities but of their advantages.” </a:t>
            </a:r>
            <a:r>
              <a:rPr lang="en-US" sz="2800" dirty="0">
                <a:latin typeface="Arial" pitchFamily="-107" charset="0"/>
              </a:rPr>
              <a:t>(WN)</a:t>
            </a:r>
            <a:endParaRPr lang="en-US" sz="2800" i="1" dirty="0">
              <a:latin typeface="Arial" pitchFamily="-107" charset="0"/>
            </a:endParaRPr>
          </a:p>
        </p:txBody>
      </p:sp>
      <p:pic>
        <p:nvPicPr>
          <p:cNvPr id="70659" name="Picture 6" descr="Adam Smith"/>
          <p:cNvPicPr>
            <a:picLocks noChangeAspect="1"/>
          </p:cNvPicPr>
          <p:nvPr/>
        </p:nvPicPr>
        <p:blipFill>
          <a:blip r:embed="rId4"/>
          <a:srcRect/>
          <a:stretch>
            <a:fillRect/>
          </a:stretch>
        </p:blipFill>
        <p:spPr bwMode="auto">
          <a:xfrm>
            <a:off x="365125" y="1646238"/>
            <a:ext cx="2127250" cy="23590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2"/>
          <p:cNvSpPr>
            <a:spLocks noGrp="1"/>
          </p:cNvSpPr>
          <p:nvPr>
            <p:ph type="title"/>
          </p:nvPr>
        </p:nvSpPr>
        <p:spPr/>
        <p:txBody>
          <a:bodyPr/>
          <a:lstStyle/>
          <a:p>
            <a:pPr eaLnBrk="1" hangingPunct="1"/>
            <a:r>
              <a:rPr lang="en-US" sz="3400" dirty="0">
                <a:latin typeface="Helvetica Neue" pitchFamily="-107" charset="0"/>
              </a:rPr>
              <a:t>THE TWO FACES OF ADAM </a:t>
            </a:r>
            <a:r>
              <a:rPr lang="en-US" sz="3400" dirty="0" smtClean="0">
                <a:latin typeface="Helvetica Neue" pitchFamily="-107" charset="0"/>
              </a:rPr>
              <a:t>SMITH</a:t>
            </a:r>
            <a:r>
              <a:rPr lang="en-US" altLang="x-none" sz="3400" dirty="0">
                <a:latin typeface="Arial" charset="0"/>
                <a:ea typeface="MS PGothic" charset="-128"/>
                <a:cs typeface="Arial" charset="0"/>
              </a:rPr>
              <a:t>—</a:t>
            </a:r>
            <a:r>
              <a:rPr lang="en-US" sz="3400" dirty="0" smtClean="0">
                <a:latin typeface="Helvetica Neue" pitchFamily="-107" charset="0"/>
              </a:rPr>
              <a:t>2 </a:t>
            </a:r>
            <a:endParaRPr lang="en-US" sz="3400" dirty="0">
              <a:latin typeface="Helvetica Neue" pitchFamily="-107" charset="0"/>
            </a:endParaRPr>
          </a:p>
        </p:txBody>
      </p:sp>
      <p:sp>
        <p:nvSpPr>
          <p:cNvPr id="72705" name="Content Placeholder 1"/>
          <p:cNvSpPr>
            <a:spLocks noGrp="1"/>
          </p:cNvSpPr>
          <p:nvPr>
            <p:ph idx="4294967295"/>
          </p:nvPr>
        </p:nvSpPr>
        <p:spPr>
          <a:xfrm>
            <a:off x="344487" y="1646238"/>
            <a:ext cx="6148388" cy="4543425"/>
          </a:xfrm>
        </p:spPr>
        <p:txBody>
          <a:bodyPr/>
          <a:lstStyle/>
          <a:p>
            <a:pPr eaLnBrk="1" hangingPunct="1"/>
            <a:r>
              <a:rPr lang="en-US" sz="2800" i="1">
                <a:solidFill>
                  <a:srgbClr val="000000"/>
                </a:solidFill>
                <a:latin typeface="Arial" pitchFamily="-107" charset="0"/>
              </a:rPr>
              <a:t>“How selfish </a:t>
            </a:r>
            <a:r>
              <a:rPr lang="en-US" sz="2800" i="1" dirty="0" err="1">
                <a:solidFill>
                  <a:srgbClr val="000000"/>
                </a:solidFill>
                <a:latin typeface="Arial" pitchFamily="-107" charset="0"/>
              </a:rPr>
              <a:t>soever</a:t>
            </a:r>
            <a:r>
              <a:rPr lang="en-US" sz="2800" i="1" dirty="0">
                <a:solidFill>
                  <a:srgbClr val="000000"/>
                </a:solidFill>
                <a:latin typeface="Arial" pitchFamily="-107" charset="0"/>
              </a:rPr>
              <a:t> many may be supposed, there are evidently some principles in his nature, which interest him in the fortune of others, and render their happiness necessary to him, although he derives nothing from it except the pleasure of seeing it” (</a:t>
            </a:r>
            <a:r>
              <a:rPr lang="en-US" sz="2800" dirty="0">
                <a:solidFill>
                  <a:srgbClr val="000000"/>
                </a:solidFill>
                <a:latin typeface="Arial" pitchFamily="-107" charset="0"/>
              </a:rPr>
              <a:t>MS)</a:t>
            </a:r>
          </a:p>
        </p:txBody>
      </p:sp>
      <p:pic>
        <p:nvPicPr>
          <p:cNvPr id="72706" name="Content Placeholder 5" descr="Adam Smith"/>
          <p:cNvPicPr>
            <a:picLocks noChangeAspect="1"/>
          </p:cNvPicPr>
          <p:nvPr/>
        </p:nvPicPr>
        <p:blipFill>
          <a:blip r:embed="rId4"/>
          <a:srcRect/>
          <a:stretch>
            <a:fillRect/>
          </a:stretch>
        </p:blipFill>
        <p:spPr bwMode="auto">
          <a:xfrm>
            <a:off x="6492875" y="1646238"/>
            <a:ext cx="2362200" cy="2362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smtClean="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74754"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What is an explanation for bounded rationality (also called limited reasoning)?</a:t>
            </a:r>
            <a:endParaRPr lang="en-US" sz="3200"/>
          </a:p>
          <a:p>
            <a:pPr marL="971550" lvl="1" indent="-514350" eaLnBrk="1" hangingPunct="1">
              <a:buFont typeface="Calibri" pitchFamily="-107" charset="0"/>
              <a:buAutoNum type="alphaUcPeriod"/>
            </a:pPr>
            <a:r>
              <a:rPr lang="en-US" sz="2800">
                <a:latin typeface="Helvetica Neue" pitchFamily="-107" charset="0"/>
              </a:rPr>
              <a:t>People like to take risks.</a:t>
            </a:r>
          </a:p>
          <a:p>
            <a:pPr marL="971550" lvl="1" indent="-514350" eaLnBrk="1" hangingPunct="1">
              <a:buFont typeface="Calibri" pitchFamily="-107" charset="0"/>
              <a:buAutoNum type="alphaUcPeriod"/>
            </a:pPr>
            <a:r>
              <a:rPr lang="en-US" sz="2800">
                <a:latin typeface="Helvetica Neue" pitchFamily="-107" charset="0"/>
              </a:rPr>
              <a:t>People often have incomplete information and limited decision-making time.</a:t>
            </a:r>
          </a:p>
          <a:p>
            <a:pPr marL="971550" lvl="1" indent="-514350" eaLnBrk="1" hangingPunct="1">
              <a:buFont typeface="Calibri" pitchFamily="-107" charset="0"/>
              <a:buAutoNum type="alphaUcPeriod"/>
            </a:pPr>
            <a:r>
              <a:rPr lang="en-US" sz="2800">
                <a:latin typeface="Helvetica Neue" pitchFamily="-107" charset="0"/>
              </a:rPr>
              <a:t>People really are not concerned with utility maximization.</a:t>
            </a:r>
          </a:p>
          <a:p>
            <a:pPr marL="971550" lvl="1" indent="-514350" eaLnBrk="1" hangingPunct="1">
              <a:buFont typeface="Calibri" pitchFamily="-107" charset="0"/>
              <a:buAutoNum type="alphaUcPeriod"/>
            </a:pPr>
            <a:r>
              <a:rPr lang="en-US" sz="2800">
                <a:latin typeface="Helvetica Neue" pitchFamily="-107" charset="0"/>
              </a:rPr>
              <a:t>People don</a:t>
            </a:r>
            <a:r>
              <a:rPr lang="ja-JP" altLang="en-US" sz="2800">
                <a:latin typeface="Helvetica Neue" pitchFamily="-107" charset="0"/>
              </a:rPr>
              <a:t>’</a:t>
            </a:r>
            <a:r>
              <a:rPr lang="en-US" altLang="ja-JP" sz="2800">
                <a:latin typeface="Helvetica Neue" pitchFamily="-107" charset="0"/>
              </a:rPr>
              <a:t>t know their own preferences.</a:t>
            </a:r>
            <a:endParaRPr lang="en-US" sz="2800">
              <a:latin typeface="Helvetica Neue" pitchFamily="-107" charset="0"/>
            </a:endParaRPr>
          </a:p>
        </p:txBody>
      </p:sp>
      <p:sp>
        <p:nvSpPr>
          <p:cNvPr id="4" name="Rectangle 3" descr="Correct answer: B, People often have incomplete information and limited decision-making time."/>
          <p:cNvSpPr>
            <a:spLocks noChangeArrowheads="1"/>
          </p:cNvSpPr>
          <p:nvPr/>
        </p:nvSpPr>
        <p:spPr bwMode="auto">
          <a:xfrm>
            <a:off x="723899" y="3302000"/>
            <a:ext cx="8025411" cy="952500"/>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76802"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A flipped coin lands on heads five times in a row. Jaime believes the sixth flip will almost certainly land tails. Jaime is showing an example of:</a:t>
            </a:r>
            <a:endParaRPr lang="en-US" sz="3200"/>
          </a:p>
          <a:p>
            <a:pPr marL="971550" lvl="1" indent="-514350" eaLnBrk="1" hangingPunct="1">
              <a:buFont typeface="Calibri" pitchFamily="-107" charset="0"/>
              <a:buAutoNum type="alphaUcPeriod"/>
            </a:pPr>
            <a:r>
              <a:rPr lang="en-US" sz="2800">
                <a:latin typeface="Helvetica Neue" pitchFamily="-107" charset="0"/>
              </a:rPr>
              <a:t>bad decision making.</a:t>
            </a:r>
          </a:p>
          <a:p>
            <a:pPr marL="971550" lvl="1" indent="-514350" eaLnBrk="1" hangingPunct="1">
              <a:buFont typeface="Calibri" pitchFamily="-107" charset="0"/>
              <a:buAutoNum type="alphaUcPeriod"/>
            </a:pPr>
            <a:r>
              <a:rPr lang="en-US" sz="2800">
                <a:latin typeface="Helvetica Neue" pitchFamily="-107" charset="0"/>
              </a:rPr>
              <a:t>imperfect information.</a:t>
            </a:r>
          </a:p>
          <a:p>
            <a:pPr marL="971550" lvl="1" indent="-514350" eaLnBrk="1" hangingPunct="1">
              <a:buFont typeface="Calibri" pitchFamily="-107" charset="0"/>
              <a:buAutoNum type="alphaUcPeriod"/>
            </a:pPr>
            <a:r>
              <a:rPr lang="en-US" sz="2800">
                <a:latin typeface="Helvetica Neue" pitchFamily="-107" charset="0"/>
              </a:rPr>
              <a:t>the hot hand fallacy.</a:t>
            </a:r>
          </a:p>
          <a:p>
            <a:pPr marL="971550" lvl="1" indent="-514350" eaLnBrk="1" hangingPunct="1">
              <a:buFont typeface="Calibri" pitchFamily="-107" charset="0"/>
              <a:buAutoNum type="alphaUcPeriod"/>
            </a:pPr>
            <a:r>
              <a:rPr lang="en-US" sz="2800">
                <a:latin typeface="Helvetica Neue" pitchFamily="-107" charset="0"/>
              </a:rPr>
              <a:t>the gambler’</a:t>
            </a:r>
            <a:r>
              <a:rPr lang="en-US" altLang="ja-JP" sz="2800">
                <a:latin typeface="Helvetica Neue" pitchFamily="-107" charset="0"/>
              </a:rPr>
              <a:t>s fallacy.</a:t>
            </a:r>
            <a:endParaRPr lang="en-US" sz="2800">
              <a:latin typeface="Helvetica Neue" pitchFamily="-107" charset="0"/>
            </a:endParaRPr>
          </a:p>
        </p:txBody>
      </p:sp>
      <p:sp>
        <p:nvSpPr>
          <p:cNvPr id="4" name="Rectangle 3"/>
          <p:cNvSpPr>
            <a:spLocks noChangeArrowheads="1"/>
          </p:cNvSpPr>
          <p:nvPr/>
        </p:nvSpPr>
        <p:spPr bwMode="auto">
          <a:xfrm>
            <a:off x="635000" y="5295900"/>
            <a:ext cx="4216400" cy="571500"/>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idx="4294967295"/>
          </p:nvPr>
        </p:nvSpPr>
        <p:spPr>
          <a:xfrm>
            <a:off x="457200" y="0"/>
            <a:ext cx="8229600" cy="1527175"/>
          </a:xfrm>
        </p:spPr>
        <p:txBody>
          <a:bodyPr/>
          <a:lstStyle/>
          <a:p>
            <a:pPr algn="l"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78850"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The ultimatum game shows that people care about:</a:t>
            </a:r>
            <a:endParaRPr lang="en-US" sz="2800">
              <a:latin typeface="Helvetica Neue" pitchFamily="-107" charset="0"/>
            </a:endParaRPr>
          </a:p>
          <a:p>
            <a:pPr marL="971550" lvl="1" indent="-514350" eaLnBrk="1" hangingPunct="1">
              <a:buFont typeface="Calibri" pitchFamily="-107" charset="0"/>
              <a:buAutoNum type="alphaUcPeriod"/>
            </a:pPr>
            <a:r>
              <a:rPr lang="en-US" sz="2800">
                <a:latin typeface="Helvetica Neue" pitchFamily="-107" charset="0"/>
              </a:rPr>
              <a:t>fairness of payoffs.</a:t>
            </a:r>
          </a:p>
          <a:p>
            <a:pPr marL="971550" lvl="1" indent="-514350" eaLnBrk="1" hangingPunct="1">
              <a:buFont typeface="Calibri" pitchFamily="-107" charset="0"/>
              <a:buAutoNum type="alphaUcPeriod"/>
            </a:pPr>
            <a:r>
              <a:rPr lang="en-US" sz="2800">
                <a:latin typeface="Helvetica Neue" pitchFamily="-107" charset="0"/>
              </a:rPr>
              <a:t>only their own payoffs.</a:t>
            </a:r>
          </a:p>
          <a:p>
            <a:pPr marL="971550" lvl="1" indent="-514350" eaLnBrk="1" hangingPunct="1">
              <a:buFont typeface="Calibri" pitchFamily="-107" charset="0"/>
              <a:buAutoNum type="alphaUcPeriod"/>
            </a:pPr>
            <a:r>
              <a:rPr lang="en-US" sz="2800">
                <a:latin typeface="Helvetica Neue" pitchFamily="-107" charset="0"/>
              </a:rPr>
              <a:t>long-run payoffs.</a:t>
            </a:r>
          </a:p>
          <a:p>
            <a:pPr marL="971550" lvl="1" indent="-514350" eaLnBrk="1" hangingPunct="1">
              <a:buFont typeface="Calibri" pitchFamily="-107" charset="0"/>
              <a:buAutoNum type="alphaUcPeriod"/>
            </a:pPr>
            <a:r>
              <a:rPr lang="en-US" sz="2800">
                <a:latin typeface="Helvetica Neue" pitchFamily="-107" charset="0"/>
              </a:rPr>
              <a:t>certainty of payoffs.</a:t>
            </a:r>
          </a:p>
        </p:txBody>
      </p:sp>
      <p:sp>
        <p:nvSpPr>
          <p:cNvPr id="4" name="Rectangle 3" descr="Correct answer: A, fairness of payoffs."/>
          <p:cNvSpPr>
            <a:spLocks noChangeArrowheads="1"/>
          </p:cNvSpPr>
          <p:nvPr/>
        </p:nvSpPr>
        <p:spPr bwMode="auto">
          <a:xfrm>
            <a:off x="698500" y="2720975"/>
            <a:ext cx="3797300" cy="644525"/>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0"/>
            <a:ext cx="8382000" cy="1527175"/>
          </a:xfrm>
        </p:spPr>
        <p:txBody>
          <a:bodyPr/>
          <a:lstStyle/>
          <a:p>
            <a:r>
              <a:rPr lang="en-US">
                <a:latin typeface="Arial" pitchFamily="-107" charset="0"/>
              </a:rPr>
              <a:t>What Is the Role of Risk in</a:t>
            </a:r>
            <a:br>
              <a:rPr lang="en-US">
                <a:latin typeface="Arial" pitchFamily="-107" charset="0"/>
              </a:rPr>
            </a:br>
            <a:r>
              <a:rPr lang="en-US">
                <a:latin typeface="Arial" pitchFamily="-107" charset="0"/>
              </a:rPr>
              <a:t>Decision Making</a:t>
            </a:r>
            <a:endParaRPr lang="en-US">
              <a:latin typeface="Helvetica Neue" pitchFamily="-107" charset="0"/>
            </a:endParaRPr>
          </a:p>
        </p:txBody>
      </p:sp>
      <p:sp>
        <p:nvSpPr>
          <p:cNvPr id="25603" name="Content Placeholder 2"/>
          <p:cNvSpPr>
            <a:spLocks noGrp="1"/>
          </p:cNvSpPr>
          <p:nvPr>
            <p:ph idx="1"/>
          </p:nvPr>
        </p:nvSpPr>
        <p:spPr>
          <a:xfrm>
            <a:off x="368300" y="1624013"/>
            <a:ext cx="6424613" cy="5043487"/>
          </a:xfrm>
        </p:spPr>
        <p:txBody>
          <a:bodyPr/>
          <a:lstStyle/>
          <a:p>
            <a:r>
              <a:rPr lang="en-US" sz="3200" dirty="0">
                <a:latin typeface="Arial" pitchFamily="-107" charset="0"/>
              </a:rPr>
              <a:t>Two main ideas:</a:t>
            </a:r>
          </a:p>
          <a:p>
            <a:pPr lvl="1"/>
            <a:r>
              <a:rPr lang="en-US" sz="2800" dirty="0">
                <a:latin typeface="Arial" pitchFamily="-107" charset="0"/>
              </a:rPr>
              <a:t>Preference reversal</a:t>
            </a:r>
          </a:p>
          <a:p>
            <a:pPr lvl="2"/>
            <a:r>
              <a:rPr lang="en-US" sz="2600" dirty="0">
                <a:latin typeface="Arial" pitchFamily="-107" charset="0"/>
              </a:rPr>
              <a:t>Occurs when people’s risk tolerance is not consistent</a:t>
            </a:r>
          </a:p>
          <a:p>
            <a:pPr lvl="1"/>
            <a:r>
              <a:rPr lang="en-US" sz="2800" dirty="0">
                <a:latin typeface="Arial" pitchFamily="-107" charset="0"/>
              </a:rPr>
              <a:t>Prospect theory</a:t>
            </a:r>
          </a:p>
          <a:p>
            <a:pPr lvl="2"/>
            <a:r>
              <a:rPr lang="en-US" sz="2600" dirty="0">
                <a:latin typeface="Arial" pitchFamily="-107" charset="0"/>
              </a:rPr>
              <a:t>People weigh the utilities and risks of gains and losses differently</a:t>
            </a:r>
          </a:p>
        </p:txBody>
      </p:sp>
      <p:pic>
        <p:nvPicPr>
          <p:cNvPr id="80899" name="Picture 4" descr="A stack of blocks that spell out the word RISK."/>
          <p:cNvPicPr>
            <a:picLocks noChangeAspect="1" noChangeArrowheads="1"/>
          </p:cNvPicPr>
          <p:nvPr/>
        </p:nvPicPr>
        <p:blipFill>
          <a:blip r:embed="rId3"/>
          <a:srcRect/>
          <a:stretch>
            <a:fillRect/>
          </a:stretch>
        </p:blipFill>
        <p:spPr bwMode="auto">
          <a:xfrm>
            <a:off x="7124700" y="1828800"/>
            <a:ext cx="1754188" cy="4281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382000" cy="1527175"/>
          </a:xfrm>
        </p:spPr>
        <p:txBody>
          <a:bodyPr/>
          <a:lstStyle/>
          <a:p>
            <a:r>
              <a:rPr lang="en-US" dirty="0">
                <a:latin typeface="Helvetica Neue" pitchFamily="-107" charset="0"/>
              </a:rPr>
              <a:t>Preference </a:t>
            </a:r>
            <a:r>
              <a:rPr lang="en-US" dirty="0" smtClean="0">
                <a:latin typeface="Helvetica Neue" pitchFamily="-107" charset="0"/>
              </a:rPr>
              <a:t>Reversals</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26627" name="Content Placeholder 2"/>
          <p:cNvSpPr>
            <a:spLocks noGrp="1"/>
          </p:cNvSpPr>
          <p:nvPr>
            <p:ph idx="1"/>
          </p:nvPr>
        </p:nvSpPr>
        <p:spPr>
          <a:xfrm>
            <a:off x="368300" y="1624013"/>
            <a:ext cx="8318500" cy="5043487"/>
          </a:xfrm>
        </p:spPr>
        <p:txBody>
          <a:bodyPr/>
          <a:lstStyle/>
          <a:p>
            <a:r>
              <a:rPr lang="en-US" sz="3000">
                <a:latin typeface="Arial" pitchFamily="-107" charset="0"/>
              </a:rPr>
              <a:t>Risk-averse person</a:t>
            </a:r>
          </a:p>
          <a:p>
            <a:pPr lvl="1"/>
            <a:r>
              <a:rPr lang="en-US" sz="2800">
                <a:latin typeface="Arial" pitchFamily="-107" charset="0"/>
              </a:rPr>
              <a:t>Prefers a certain payoff to a gamble with a higher expected value</a:t>
            </a:r>
          </a:p>
          <a:p>
            <a:r>
              <a:rPr lang="en-US" sz="3000">
                <a:latin typeface="Arial" pitchFamily="-107" charset="0"/>
              </a:rPr>
              <a:t>Risk-neutral person</a:t>
            </a:r>
          </a:p>
          <a:p>
            <a:pPr lvl="1"/>
            <a:r>
              <a:rPr lang="en-US" sz="2800">
                <a:latin typeface="Arial" pitchFamily="-107" charset="0"/>
              </a:rPr>
              <a:t>Chooses the highest expected value regardless of the risk</a:t>
            </a:r>
          </a:p>
          <a:p>
            <a:r>
              <a:rPr lang="en-US" sz="3000">
                <a:latin typeface="Arial" pitchFamily="-107" charset="0"/>
              </a:rPr>
              <a:t>Risk-loving or risk-taking person</a:t>
            </a:r>
          </a:p>
          <a:p>
            <a:pPr lvl="1"/>
            <a:r>
              <a:rPr lang="en-US" sz="2800">
                <a:latin typeface="Arial" pitchFamily="-107" charset="0"/>
              </a:rPr>
              <a:t>Prefers gambling with lower expected values (but potentially higher winnings) over a certain payoff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90538" y="-17463"/>
            <a:ext cx="8229600" cy="768351"/>
          </a:xfrm>
        </p:spPr>
        <p:txBody>
          <a:bodyPr/>
          <a:lstStyle/>
          <a:p>
            <a:pPr eaLnBrk="1" hangingPunct="1"/>
            <a:r>
              <a:rPr lang="en-US" dirty="0">
                <a:latin typeface="Helvetica Neue" pitchFamily="-107" charset="0"/>
              </a:rPr>
              <a:t>Allais </a:t>
            </a:r>
            <a:r>
              <a:rPr lang="en-US" dirty="0" smtClean="0">
                <a:latin typeface="Helvetica Neue" pitchFamily="-107" charset="0"/>
              </a:rPr>
              <a:t>Paradox</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pic>
        <p:nvPicPr>
          <p:cNvPr id="84994" name="Picture 3" descr="A diagram titled The Allais Paradox. It consists of 2 situations. The first is Choose gamble A or B. Gamble A: No gamble, receive 1 million dollars in cash 100 percent of the time. Gamble B: A lottery ticket that pays 5 million dollars 10 percent of the time, or 1 million dollars 89 percent of the time, and nothing 1 percent of the time. The second situation is Choose gamble C or D. Gamble C: A lottery ticket that pays 5 million 10 percent of the time and nothing 90 percent of the time. Gamble D: A lottery ticket that pays 1 million 11 percent of the time and nothing 89 percent of the time."/>
          <p:cNvPicPr>
            <a:picLocks noChangeAspect="1"/>
          </p:cNvPicPr>
          <p:nvPr/>
        </p:nvPicPr>
        <p:blipFill>
          <a:blip r:embed="rId3"/>
          <a:srcRect/>
          <a:stretch>
            <a:fillRect/>
          </a:stretch>
        </p:blipFill>
        <p:spPr bwMode="auto">
          <a:xfrm>
            <a:off x="92075" y="914400"/>
            <a:ext cx="8959850" cy="4749800"/>
          </a:xfrm>
          <a:prstGeom prst="rect">
            <a:avLst/>
          </a:prstGeom>
          <a:noFill/>
          <a:ln w="9525">
            <a:noFill/>
            <a:miter lim="800000"/>
            <a:headEnd/>
            <a:tailEnd/>
          </a:ln>
        </p:spPr>
      </p:pic>
      <p:sp>
        <p:nvSpPr>
          <p:cNvPr id="2" name="Rectangle 1"/>
          <p:cNvSpPr>
            <a:spLocks noChangeArrowheads="1"/>
          </p:cNvSpPr>
          <p:nvPr/>
        </p:nvSpPr>
        <p:spPr bwMode="auto">
          <a:xfrm>
            <a:off x="0" y="3730625"/>
            <a:ext cx="9144000" cy="1625600"/>
          </a:xfrm>
          <a:prstGeom prst="rect">
            <a:avLst/>
          </a:prstGeom>
          <a:solidFill>
            <a:schemeClr val="bg1"/>
          </a:solidFill>
          <a:ln>
            <a:noFill/>
          </a:ln>
          <a:effectLst>
            <a:outerShdw blurRad="63500" dist="23000" sx="999" sy="999"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90538" y="-17463"/>
            <a:ext cx="8229600" cy="768351"/>
          </a:xfrm>
        </p:spPr>
        <p:txBody>
          <a:bodyPr/>
          <a:lstStyle/>
          <a:p>
            <a:r>
              <a:rPr lang="en-US" dirty="0">
                <a:latin typeface="Helvetica Neue" pitchFamily="-107" charset="0"/>
              </a:rPr>
              <a:t>Allais </a:t>
            </a:r>
            <a:r>
              <a:rPr lang="en-US" dirty="0" smtClean="0">
                <a:latin typeface="Helvetica Neue" pitchFamily="-107" charset="0"/>
              </a:rPr>
              <a:t>Paradox</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29699" name="Content Placeholder 2"/>
          <p:cNvSpPr>
            <a:spLocks noGrp="1"/>
          </p:cNvSpPr>
          <p:nvPr>
            <p:ph idx="4294967295"/>
          </p:nvPr>
        </p:nvSpPr>
        <p:spPr>
          <a:xfrm>
            <a:off x="0" y="4833938"/>
            <a:ext cx="8897938" cy="1833562"/>
          </a:xfrm>
        </p:spPr>
        <p:txBody>
          <a:bodyPr/>
          <a:lstStyle/>
          <a:p>
            <a:r>
              <a:rPr lang="en-US" sz="2800">
                <a:latin typeface="Arial" pitchFamily="-107" charset="0"/>
              </a:rPr>
              <a:t>Risk-averse person</a:t>
            </a:r>
            <a:endParaRPr lang="en-US" sz="1600">
              <a:latin typeface="Arial" pitchFamily="-107" charset="0"/>
            </a:endParaRPr>
          </a:p>
          <a:p>
            <a:pPr lvl="1"/>
            <a:r>
              <a:rPr lang="en-US" sz="2400">
                <a:latin typeface="Arial" pitchFamily="-107" charset="0"/>
              </a:rPr>
              <a:t>Will choose A over B (sure thing is better)</a:t>
            </a:r>
          </a:p>
          <a:p>
            <a:pPr lvl="1"/>
            <a:r>
              <a:rPr lang="en-US" sz="2400">
                <a:latin typeface="Arial" pitchFamily="-107" charset="0"/>
              </a:rPr>
              <a:t>Will choose D over C (higher probability of win)</a:t>
            </a:r>
          </a:p>
        </p:txBody>
      </p:sp>
      <p:pic>
        <p:nvPicPr>
          <p:cNvPr id="87043" name="Picture 3" descr="A diagram titled The Allais Paradox. It consists of 2 situations. The first is Choose gamble A or B. Gamble A: No gamble, receive 1 million dollars in cash 100 percent of the time. Gamble B: A lottery ticket that pays 5 million dollars 10 percent of the time, or 1 million dollars 89 percent of the time, and nothing 1 percent of the time. The second situation is Choose gamble C or D. Gamble C: A lottery ticket that pays 5 million 10 percent of the time and nothing 90 percent of the time. Gamble D: A lottery ticket that pays 1 million 11 percent of the time and nothing 89 percent of the time."/>
          <p:cNvPicPr>
            <a:picLocks noChangeAspect="1"/>
          </p:cNvPicPr>
          <p:nvPr/>
        </p:nvPicPr>
        <p:blipFill>
          <a:blip r:embed="rId3"/>
          <a:srcRect/>
          <a:stretch>
            <a:fillRect/>
          </a:stretch>
        </p:blipFill>
        <p:spPr bwMode="auto">
          <a:xfrm>
            <a:off x="1096963" y="914400"/>
            <a:ext cx="689927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90538" y="-17463"/>
            <a:ext cx="8229600" cy="768351"/>
          </a:xfrm>
        </p:spPr>
        <p:txBody>
          <a:bodyPr/>
          <a:lstStyle/>
          <a:p>
            <a:r>
              <a:rPr lang="en-US" dirty="0">
                <a:latin typeface="Helvetica Neue" pitchFamily="-107" charset="0"/>
              </a:rPr>
              <a:t>Allais </a:t>
            </a:r>
            <a:r>
              <a:rPr lang="en-US" dirty="0" smtClean="0">
                <a:latin typeface="Helvetica Neue" pitchFamily="-107" charset="0"/>
              </a:rPr>
              <a:t>Paradox</a:t>
            </a:r>
            <a:r>
              <a:rPr lang="en-US" altLang="x-none" dirty="0">
                <a:latin typeface="Arial" charset="0"/>
                <a:ea typeface="MS PGothic" charset="-128"/>
                <a:cs typeface="Arial" charset="0"/>
              </a:rPr>
              <a:t>—</a:t>
            </a:r>
            <a:r>
              <a:rPr lang="en-US" dirty="0" smtClean="0">
                <a:latin typeface="Helvetica Neue" pitchFamily="-107" charset="0"/>
              </a:rPr>
              <a:t>3 </a:t>
            </a:r>
            <a:endParaRPr lang="en-US" dirty="0">
              <a:latin typeface="Helvetica Neue" pitchFamily="-107" charset="0"/>
            </a:endParaRPr>
          </a:p>
        </p:txBody>
      </p:sp>
      <p:sp>
        <p:nvSpPr>
          <p:cNvPr id="29699" name="Content Placeholder 2"/>
          <p:cNvSpPr>
            <a:spLocks noGrp="1"/>
          </p:cNvSpPr>
          <p:nvPr>
            <p:ph idx="4294967295"/>
          </p:nvPr>
        </p:nvSpPr>
        <p:spPr>
          <a:xfrm>
            <a:off x="0" y="4818063"/>
            <a:ext cx="8318500" cy="1849437"/>
          </a:xfrm>
        </p:spPr>
        <p:txBody>
          <a:bodyPr/>
          <a:lstStyle/>
          <a:p>
            <a:r>
              <a:rPr lang="en-US" sz="2800">
                <a:latin typeface="Arial" pitchFamily="-107" charset="0"/>
              </a:rPr>
              <a:t>Risk neutral</a:t>
            </a:r>
          </a:p>
          <a:p>
            <a:pPr lvl="1"/>
            <a:r>
              <a:rPr lang="en-US" sz="2400">
                <a:latin typeface="Arial" pitchFamily="-107" charset="0"/>
              </a:rPr>
              <a:t>Will choose B over A (higher expected value)</a:t>
            </a:r>
          </a:p>
          <a:p>
            <a:pPr lvl="1"/>
            <a:r>
              <a:rPr lang="en-US" sz="2400">
                <a:latin typeface="Arial" pitchFamily="-107" charset="0"/>
              </a:rPr>
              <a:t>Will choose C over D (higher expected value)</a:t>
            </a:r>
          </a:p>
        </p:txBody>
      </p:sp>
      <p:pic>
        <p:nvPicPr>
          <p:cNvPr id="89091" name="Picture 3" descr="A diagram titled The Allais Paradox. It consists of 2 situations. The first is Choose gamble A or B. Gamble A: No gamble, receive 1 million dollars in cash 100 percent of the time. Gamble B: A lottery ticket that pays 5 million dollars 10 percent of the time, or 1 million dollars 89 percent of the time, and nothing 1 percent of the time. The second situation is Choose gamble C or D. Gamble C: A lottery ticket that pays 5 million 10 percent of the time and nothing 90 percent of the time. Gamble D: A lottery ticket that pays 1 million 11 percent of the time and nothing 89 percent of the time."/>
          <p:cNvPicPr>
            <a:picLocks noChangeAspect="1"/>
          </p:cNvPicPr>
          <p:nvPr/>
        </p:nvPicPr>
        <p:blipFill>
          <a:blip r:embed="rId3"/>
          <a:srcRect/>
          <a:stretch>
            <a:fillRect/>
          </a:stretch>
        </p:blipFill>
        <p:spPr bwMode="auto">
          <a:xfrm>
            <a:off x="1096963" y="914400"/>
            <a:ext cx="689927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latin typeface="Helvetica Neue" pitchFamily="-107" charset="0"/>
              </a:rPr>
              <a:t>Let’s Play a </a:t>
            </a:r>
            <a:r>
              <a:rPr lang="en-US" dirty="0" smtClean="0">
                <a:latin typeface="Helvetica Neue" pitchFamily="-107" charset="0"/>
              </a:rPr>
              <a:t>Game</a:t>
            </a:r>
            <a:r>
              <a:rPr lang="en-US" altLang="x-none" dirty="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13315" name="Content Placeholder 2"/>
          <p:cNvSpPr>
            <a:spLocks noGrp="1"/>
          </p:cNvSpPr>
          <p:nvPr>
            <p:ph idx="4294967295"/>
          </p:nvPr>
        </p:nvSpPr>
        <p:spPr>
          <a:xfrm>
            <a:off x="260350" y="1212112"/>
            <a:ext cx="8649734" cy="5455388"/>
          </a:xfrm>
        </p:spPr>
        <p:txBody>
          <a:bodyPr/>
          <a:lstStyle/>
          <a:p>
            <a:r>
              <a:rPr lang="en-US" sz="2800" dirty="0">
                <a:latin typeface="Arial" pitchFamily="-107" charset="0"/>
              </a:rPr>
              <a:t>Before we begin: I am going to give some of you a chance to win some real money–up to $10!</a:t>
            </a:r>
          </a:p>
          <a:p>
            <a:r>
              <a:rPr lang="en-US" sz="2800" dirty="0">
                <a:latin typeface="Arial" pitchFamily="-107" charset="0"/>
              </a:rPr>
              <a:t>There are two roles in this game: a </a:t>
            </a:r>
            <a:r>
              <a:rPr lang="en-US" sz="2800" i="1" dirty="0">
                <a:latin typeface="Arial" pitchFamily="-107" charset="0"/>
              </a:rPr>
              <a:t>Proposer</a:t>
            </a:r>
            <a:r>
              <a:rPr lang="en-US" sz="2800" dirty="0">
                <a:latin typeface="Arial" pitchFamily="-107" charset="0"/>
              </a:rPr>
              <a:t> and a </a:t>
            </a:r>
            <a:r>
              <a:rPr lang="en-US" sz="2800" i="1" dirty="0">
                <a:latin typeface="Arial" pitchFamily="-107" charset="0"/>
              </a:rPr>
              <a:t>Responder</a:t>
            </a:r>
            <a:r>
              <a:rPr lang="en-US" sz="2800" dirty="0">
                <a:latin typeface="Arial" pitchFamily="-107" charset="0"/>
              </a:rPr>
              <a:t>. You will get a chance to play both roles.</a:t>
            </a:r>
          </a:p>
          <a:p>
            <a:r>
              <a:rPr lang="en-US" sz="2800" dirty="0">
                <a:latin typeface="Arial" pitchFamily="-107" charset="0"/>
              </a:rPr>
              <a:t>As the </a:t>
            </a:r>
            <a:r>
              <a:rPr lang="en-US" sz="2800" i="1" dirty="0">
                <a:latin typeface="Arial" pitchFamily="-107" charset="0"/>
              </a:rPr>
              <a:t>Proposer</a:t>
            </a:r>
            <a:r>
              <a:rPr lang="en-US" sz="2800" dirty="0">
                <a:latin typeface="Arial" pitchFamily="-107" charset="0"/>
              </a:rPr>
              <a:t> you decide how to split $10 with the </a:t>
            </a:r>
            <a:r>
              <a:rPr lang="en-US" sz="2800" i="1" dirty="0">
                <a:latin typeface="Arial" pitchFamily="-107" charset="0"/>
              </a:rPr>
              <a:t>Responder</a:t>
            </a:r>
            <a:r>
              <a:rPr lang="en-US" sz="2800" dirty="0">
                <a:latin typeface="Arial" pitchFamily="-107" charset="0"/>
              </a:rPr>
              <a:t>.  You can offer them any amount of the $10, from $0 to $10 in 25-cent increments.</a:t>
            </a:r>
          </a:p>
          <a:p>
            <a:r>
              <a:rPr lang="en-US" sz="2800" dirty="0">
                <a:latin typeface="Arial" pitchFamily="-107" charset="0"/>
              </a:rPr>
              <a:t>The </a:t>
            </a:r>
            <a:r>
              <a:rPr lang="en-US" sz="2800" i="1" dirty="0">
                <a:latin typeface="Arial" pitchFamily="-107" charset="0"/>
              </a:rPr>
              <a:t>Responder</a:t>
            </a:r>
            <a:r>
              <a:rPr lang="en-US" sz="2800" dirty="0">
                <a:latin typeface="Arial" pitchFamily="-107" charset="0"/>
              </a:rPr>
              <a:t> can either accept or reject the offer. If they accept the </a:t>
            </a:r>
            <a:r>
              <a:rPr lang="en-US" sz="2800" i="1" dirty="0">
                <a:latin typeface="Arial" pitchFamily="-107" charset="0"/>
              </a:rPr>
              <a:t>Proposer’s </a:t>
            </a:r>
            <a:r>
              <a:rPr lang="en-US" sz="2800" dirty="0">
                <a:latin typeface="Arial" pitchFamily="-107" charset="0"/>
              </a:rPr>
              <a:t>offer,</a:t>
            </a:r>
            <a:r>
              <a:rPr lang="en-US" sz="2800" i="1" dirty="0">
                <a:latin typeface="Arial" pitchFamily="-107" charset="0"/>
              </a:rPr>
              <a:t> </a:t>
            </a:r>
            <a:r>
              <a:rPr lang="en-US" sz="2800" dirty="0">
                <a:latin typeface="Arial" pitchFamily="-107" charset="0"/>
              </a:rPr>
              <a:t>the $10 is split accordingly. If they reject the offer, both get nothing.</a:t>
            </a:r>
          </a:p>
          <a:p>
            <a:endParaRPr lang="en-US" sz="2800" dirty="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90538" y="-17463"/>
            <a:ext cx="8229600" cy="768351"/>
          </a:xfrm>
        </p:spPr>
        <p:txBody>
          <a:bodyPr/>
          <a:lstStyle/>
          <a:p>
            <a:r>
              <a:rPr lang="en-US" dirty="0">
                <a:latin typeface="Helvetica Neue" pitchFamily="-107" charset="0"/>
              </a:rPr>
              <a:t>Allais </a:t>
            </a:r>
            <a:r>
              <a:rPr lang="en-US" dirty="0" smtClean="0">
                <a:latin typeface="Helvetica Neue" pitchFamily="-107" charset="0"/>
              </a:rPr>
              <a:t>Paradox</a:t>
            </a:r>
            <a:r>
              <a:rPr lang="en-US" altLang="x-none" dirty="0">
                <a:latin typeface="Arial" charset="0"/>
                <a:ea typeface="MS PGothic" charset="-128"/>
                <a:cs typeface="Arial" charset="0"/>
              </a:rPr>
              <a:t>—</a:t>
            </a:r>
            <a:r>
              <a:rPr lang="en-US" dirty="0" smtClean="0">
                <a:latin typeface="Helvetica Neue" pitchFamily="-107" charset="0"/>
              </a:rPr>
              <a:t>4 </a:t>
            </a:r>
            <a:endParaRPr lang="en-US" dirty="0">
              <a:latin typeface="Helvetica Neue" pitchFamily="-107" charset="0"/>
            </a:endParaRPr>
          </a:p>
        </p:txBody>
      </p:sp>
      <p:sp>
        <p:nvSpPr>
          <p:cNvPr id="29699" name="Content Placeholder 2"/>
          <p:cNvSpPr>
            <a:spLocks noGrp="1"/>
          </p:cNvSpPr>
          <p:nvPr>
            <p:ph idx="4294967295"/>
          </p:nvPr>
        </p:nvSpPr>
        <p:spPr>
          <a:xfrm>
            <a:off x="0" y="4673600"/>
            <a:ext cx="8780463" cy="1993900"/>
          </a:xfrm>
        </p:spPr>
        <p:txBody>
          <a:bodyPr/>
          <a:lstStyle/>
          <a:p>
            <a:r>
              <a:rPr lang="en-US" sz="2800">
                <a:latin typeface="Arial" pitchFamily="-107" charset="0"/>
              </a:rPr>
              <a:t>Risk-taking person</a:t>
            </a:r>
            <a:endParaRPr lang="en-US" sz="1600">
              <a:latin typeface="Arial" pitchFamily="-107" charset="0"/>
            </a:endParaRPr>
          </a:p>
          <a:p>
            <a:pPr lvl="1"/>
            <a:r>
              <a:rPr lang="en-US" sz="2400">
                <a:latin typeface="Arial" pitchFamily="-107" charset="0"/>
              </a:rPr>
              <a:t>Will choose B over A (higher risk)</a:t>
            </a:r>
          </a:p>
          <a:p>
            <a:pPr lvl="1"/>
            <a:r>
              <a:rPr lang="en-US" sz="2400">
                <a:latin typeface="Arial" pitchFamily="-107" charset="0"/>
              </a:rPr>
              <a:t>Will choose C over D (higher risk)</a:t>
            </a:r>
          </a:p>
        </p:txBody>
      </p:sp>
      <p:pic>
        <p:nvPicPr>
          <p:cNvPr id="91139" name="Picture 3" descr="A diagram titled The Allais Paradox. It consists of 2 situations. The first is Choose gamble A or B. Gamble A: No gamble, receive 1 million dollars in cash 100 percent of the time. Gamble B: A lottery ticket that pays 5 million dollars 10 percent of the time, or 1 million dollars 89 percent of the time, and nothing 1 percent of the time. The second situation is Choose gamble C or D. Gamble C: A lottery ticket that pays 5 million 10 percent of the time and nothing 90 percent of the time. Gamble D: A lottery ticket that pays 1 million 11 percent of the time and nothing 89 percent of the time."/>
          <p:cNvPicPr>
            <a:picLocks noChangeAspect="1"/>
          </p:cNvPicPr>
          <p:nvPr/>
        </p:nvPicPr>
        <p:blipFill>
          <a:blip r:embed="rId3"/>
          <a:srcRect/>
          <a:stretch>
            <a:fillRect/>
          </a:stretch>
        </p:blipFill>
        <p:spPr bwMode="auto">
          <a:xfrm>
            <a:off x="1096963" y="914400"/>
            <a:ext cx="689927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90538" y="-17463"/>
            <a:ext cx="8229600" cy="768351"/>
          </a:xfrm>
        </p:spPr>
        <p:txBody>
          <a:bodyPr/>
          <a:lstStyle/>
          <a:p>
            <a:r>
              <a:rPr lang="en-US" dirty="0">
                <a:latin typeface="Helvetica Neue" pitchFamily="-107" charset="0"/>
              </a:rPr>
              <a:t>Allais </a:t>
            </a:r>
            <a:r>
              <a:rPr lang="en-US" dirty="0" smtClean="0">
                <a:latin typeface="Helvetica Neue" pitchFamily="-107" charset="0"/>
              </a:rPr>
              <a:t>Paradox</a:t>
            </a:r>
            <a:r>
              <a:rPr lang="en-US" altLang="x-none" dirty="0">
                <a:latin typeface="Arial" charset="0"/>
                <a:ea typeface="MS PGothic" charset="-128"/>
                <a:cs typeface="Arial" charset="0"/>
              </a:rPr>
              <a:t>—</a:t>
            </a:r>
            <a:r>
              <a:rPr lang="en-US" dirty="0" smtClean="0">
                <a:latin typeface="Helvetica Neue" pitchFamily="-107" charset="0"/>
              </a:rPr>
              <a:t>5 </a:t>
            </a:r>
            <a:endParaRPr lang="en-US" dirty="0">
              <a:latin typeface="Helvetica Neue" pitchFamily="-107" charset="0"/>
            </a:endParaRPr>
          </a:p>
        </p:txBody>
      </p:sp>
      <p:sp>
        <p:nvSpPr>
          <p:cNvPr id="93186" name="Content Placeholder 2"/>
          <p:cNvSpPr>
            <a:spLocks noGrp="1"/>
          </p:cNvSpPr>
          <p:nvPr>
            <p:ph idx="4294967295"/>
          </p:nvPr>
        </p:nvSpPr>
        <p:spPr>
          <a:xfrm>
            <a:off x="0" y="4673600"/>
            <a:ext cx="8780463" cy="1993900"/>
          </a:xfrm>
        </p:spPr>
        <p:txBody>
          <a:bodyPr/>
          <a:lstStyle/>
          <a:p>
            <a:r>
              <a:rPr lang="en-US" sz="2800" dirty="0">
                <a:latin typeface="Arial" pitchFamily="-107" charset="0"/>
              </a:rPr>
              <a:t>Allais’ results</a:t>
            </a:r>
            <a:endParaRPr lang="en-US" sz="1600" dirty="0">
              <a:latin typeface="Arial" pitchFamily="-107" charset="0"/>
            </a:endParaRPr>
          </a:p>
          <a:p>
            <a:pPr lvl="1"/>
            <a:r>
              <a:rPr lang="en-US" sz="2400" dirty="0">
                <a:latin typeface="Arial" pitchFamily="-107" charset="0"/>
              </a:rPr>
              <a:t>Approximately 30% of the population selected a contrasting set of pairs of gambles, A and C.</a:t>
            </a:r>
          </a:p>
        </p:txBody>
      </p:sp>
      <p:pic>
        <p:nvPicPr>
          <p:cNvPr id="93187" name="Picture 3" descr="A diagram titled The Allais Paradox. It consists of 2 situations. The first is Choose gamble A or B. Gamble A: No gamble, receive 1 million dollars in cash 100 percent of the time. Gamble B: A lottery ticket that pays 5 million dollars 10 percent of the time, or 1 million dollars 89 percent of the time, and nothing 1 percent of the time. The second situation is Choose gamble C or D. Gamble C: A lottery ticket that pays 5 million 10 percent of the time and nothing 90 percent of the time. Gamble D: A lottery ticket that pays 1 million 11 percent of the time and nothing 89 percent of the time."/>
          <p:cNvPicPr>
            <a:picLocks noChangeAspect="1"/>
          </p:cNvPicPr>
          <p:nvPr/>
        </p:nvPicPr>
        <p:blipFill>
          <a:blip r:embed="rId3"/>
          <a:srcRect/>
          <a:stretch>
            <a:fillRect/>
          </a:stretch>
        </p:blipFill>
        <p:spPr bwMode="auto">
          <a:xfrm>
            <a:off x="1096963" y="914400"/>
            <a:ext cx="6899275"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0"/>
            <a:ext cx="8382000" cy="1527175"/>
          </a:xfrm>
        </p:spPr>
        <p:txBody>
          <a:bodyPr/>
          <a:lstStyle/>
          <a:p>
            <a:r>
              <a:rPr lang="en-US" dirty="0">
                <a:latin typeface="Helvetica Neue" pitchFamily="-107" charset="0"/>
              </a:rPr>
              <a:t>Preference </a:t>
            </a:r>
            <a:r>
              <a:rPr lang="en-US" dirty="0" smtClean="0">
                <a:latin typeface="Helvetica Neue" pitchFamily="-107" charset="0"/>
              </a:rPr>
              <a:t>Reversals</a:t>
            </a:r>
            <a:r>
              <a:rPr lang="en-US" altLang="x-none" dirty="0">
                <a:latin typeface="Arial" charset="0"/>
                <a:ea typeface="MS PGothic" charset="-128"/>
                <a:cs typeface="Arial" charset="0"/>
              </a:rPr>
              <a:t>—</a:t>
            </a:r>
            <a:r>
              <a:rPr lang="en-US" dirty="0" smtClean="0">
                <a:latin typeface="Arial" charset="0"/>
                <a:ea typeface="Arial" charset="0"/>
                <a:cs typeface="Arial" charset="0"/>
              </a:rPr>
              <a:t>1</a:t>
            </a:r>
            <a:endParaRPr lang="en-US" dirty="0">
              <a:latin typeface="Arial" charset="0"/>
              <a:ea typeface="Arial" charset="0"/>
              <a:cs typeface="Arial" charset="0"/>
            </a:endParaRPr>
          </a:p>
        </p:txBody>
      </p:sp>
      <p:sp>
        <p:nvSpPr>
          <p:cNvPr id="27651" name="Content Placeholder 2"/>
          <p:cNvSpPr>
            <a:spLocks noGrp="1"/>
          </p:cNvSpPr>
          <p:nvPr>
            <p:ph idx="1"/>
          </p:nvPr>
        </p:nvSpPr>
        <p:spPr>
          <a:xfrm>
            <a:off x="368300" y="1624013"/>
            <a:ext cx="8318500" cy="5043487"/>
          </a:xfrm>
        </p:spPr>
        <p:txBody>
          <a:bodyPr/>
          <a:lstStyle/>
          <a:p>
            <a:r>
              <a:rPr lang="en-US" sz="3000">
                <a:latin typeface="Arial" pitchFamily="-107" charset="0"/>
              </a:rPr>
              <a:t>Illustrates preference reversal.</a:t>
            </a:r>
          </a:p>
          <a:p>
            <a:r>
              <a:rPr lang="en-US" sz="3000">
                <a:latin typeface="Arial" pitchFamily="-107" charset="0"/>
              </a:rPr>
              <a:t>Why does this occur?</a:t>
            </a:r>
          </a:p>
          <a:p>
            <a:pPr lvl="1"/>
            <a:r>
              <a:rPr lang="en-US" sz="2800">
                <a:latin typeface="Arial" pitchFamily="-107" charset="0"/>
              </a:rPr>
              <a:t>Risk tolerance depends on financial circumstances</a:t>
            </a:r>
          </a:p>
          <a:p>
            <a:pPr lvl="1"/>
            <a:r>
              <a:rPr lang="en-US" sz="2800">
                <a:latin typeface="Arial" pitchFamily="-107" charset="0"/>
              </a:rPr>
              <a:t>People who gamble (risk loving) are more likely to participate in large-prize games such as lotteries, because large prizes will greatly improve their lives.</a:t>
            </a:r>
          </a:p>
          <a:p>
            <a:pPr lvl="1"/>
            <a:r>
              <a:rPr lang="en-US" sz="2800">
                <a:latin typeface="Arial" pitchFamily="-107" charset="0"/>
              </a:rPr>
              <a:t>People care about how much they could win </a:t>
            </a:r>
            <a:r>
              <a:rPr lang="en-US" sz="2800" i="1">
                <a:latin typeface="Arial" pitchFamily="-107" charset="0"/>
              </a:rPr>
              <a:t>and</a:t>
            </a:r>
            <a:r>
              <a:rPr lang="en-US" sz="2800">
                <a:latin typeface="Arial" pitchFamily="-107" charset="0"/>
              </a:rPr>
              <a:t> how much they stand to lose.</a:t>
            </a:r>
          </a:p>
          <a:p>
            <a:pPr lvl="1"/>
            <a:endParaRPr lang="en-US" sz="24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457200" y="0"/>
            <a:ext cx="8382000" cy="1527175"/>
          </a:xfrm>
        </p:spPr>
        <p:txBody>
          <a:bodyPr/>
          <a:lstStyle/>
          <a:p>
            <a:r>
              <a:rPr lang="en-US" dirty="0">
                <a:latin typeface="Helvetica Neue" pitchFamily="-107" charset="0"/>
              </a:rPr>
              <a:t>Preference </a:t>
            </a:r>
            <a:r>
              <a:rPr lang="en-US" dirty="0" smtClean="0">
                <a:latin typeface="Helvetica Neue" pitchFamily="-107" charset="0"/>
              </a:rPr>
              <a:t>Reversals</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30723" name="Content Placeholder 2"/>
          <p:cNvSpPr>
            <a:spLocks noGrp="1"/>
          </p:cNvSpPr>
          <p:nvPr>
            <p:ph idx="1"/>
          </p:nvPr>
        </p:nvSpPr>
        <p:spPr>
          <a:xfrm>
            <a:off x="368300" y="1624013"/>
            <a:ext cx="8318500" cy="5043487"/>
          </a:xfrm>
        </p:spPr>
        <p:txBody>
          <a:bodyPr/>
          <a:lstStyle/>
          <a:p>
            <a:r>
              <a:rPr lang="en-US" sz="3000">
                <a:latin typeface="Arial" pitchFamily="-107" charset="0"/>
              </a:rPr>
              <a:t>Another example: Tax refunds</a:t>
            </a:r>
          </a:p>
          <a:p>
            <a:pPr lvl="1"/>
            <a:r>
              <a:rPr lang="en-US" sz="2800">
                <a:latin typeface="Arial" pitchFamily="-107" charset="0"/>
              </a:rPr>
              <a:t>80% of people expect a tax refund due to overpaying taxes.</a:t>
            </a:r>
          </a:p>
          <a:p>
            <a:pPr lvl="1"/>
            <a:r>
              <a:rPr lang="en-US" sz="2800">
                <a:latin typeface="Arial" pitchFamily="-107" charset="0"/>
              </a:rPr>
              <a:t>Why is this odd?</a:t>
            </a:r>
          </a:p>
          <a:p>
            <a:pPr lvl="1"/>
            <a:r>
              <a:rPr lang="en-US" sz="2800">
                <a:latin typeface="Arial" pitchFamily="-107" charset="0"/>
              </a:rPr>
              <a:t>But what’s even odder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0"/>
            <a:ext cx="8382000" cy="1527175"/>
          </a:xfrm>
        </p:spPr>
        <p:txBody>
          <a:bodyPr/>
          <a:lstStyle/>
          <a:p>
            <a:r>
              <a:rPr lang="en-US" dirty="0">
                <a:latin typeface="Helvetica Neue" pitchFamily="-107" charset="0"/>
              </a:rPr>
              <a:t>Prospect </a:t>
            </a:r>
            <a:r>
              <a:rPr lang="en-US" dirty="0" smtClean="0">
                <a:latin typeface="Helvetica Neue" pitchFamily="-107" charset="0"/>
              </a:rPr>
              <a:t>Theory</a:t>
            </a:r>
            <a:r>
              <a:rPr lang="en-US" altLang="x-none" dirty="0" smtClean="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31747" name="Content Placeholder 2"/>
          <p:cNvSpPr>
            <a:spLocks noGrp="1"/>
          </p:cNvSpPr>
          <p:nvPr>
            <p:ph idx="1"/>
          </p:nvPr>
        </p:nvSpPr>
        <p:spPr>
          <a:xfrm>
            <a:off x="368300" y="1624013"/>
            <a:ext cx="8318500" cy="1858962"/>
          </a:xfrm>
        </p:spPr>
        <p:txBody>
          <a:bodyPr/>
          <a:lstStyle/>
          <a:p>
            <a:r>
              <a:rPr lang="en-US" sz="3000">
                <a:latin typeface="Arial" pitchFamily="-107" charset="0"/>
              </a:rPr>
              <a:t>Prospect theory</a:t>
            </a:r>
          </a:p>
          <a:p>
            <a:pPr lvl="1"/>
            <a:r>
              <a:rPr lang="en-US" sz="2800">
                <a:latin typeface="Arial" pitchFamily="-107" charset="0"/>
              </a:rPr>
              <a:t>Individuals place more emphasis on gains than losses.</a:t>
            </a:r>
          </a:p>
          <a:p>
            <a:pPr lvl="1"/>
            <a:r>
              <a:rPr lang="en-US" sz="2800">
                <a:latin typeface="Arial" pitchFamily="-107" charset="0"/>
              </a:rPr>
              <a:t>Implies that people evaluate the risks that lead to gains separately from the risks that lead to losses</a:t>
            </a:r>
          </a:p>
        </p:txBody>
      </p:sp>
      <p:pic>
        <p:nvPicPr>
          <p:cNvPr id="99331" name="Picture 4" descr="The television show Deal or No Deal. Howie Mandel is looking at a woman holding a suitcase that is labeled 3. A woman standing on the other side of Howie has her hands clasped together at her hip."/>
          <p:cNvPicPr>
            <a:picLocks noChangeAspect="1" noChangeArrowheads="1"/>
          </p:cNvPicPr>
          <p:nvPr/>
        </p:nvPicPr>
        <p:blipFill>
          <a:blip r:embed="rId3"/>
          <a:srcRect/>
          <a:stretch>
            <a:fillRect/>
          </a:stretch>
        </p:blipFill>
        <p:spPr bwMode="auto">
          <a:xfrm>
            <a:off x="2657475" y="4216400"/>
            <a:ext cx="3740150" cy="2492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382000" cy="1527175"/>
          </a:xfrm>
        </p:spPr>
        <p:txBody>
          <a:bodyPr/>
          <a:lstStyle/>
          <a:p>
            <a:r>
              <a:rPr lang="en-US" dirty="0">
                <a:latin typeface="Helvetica Neue" pitchFamily="-107" charset="0"/>
              </a:rPr>
              <a:t>Prospect </a:t>
            </a:r>
            <a:r>
              <a:rPr lang="en-US" dirty="0" smtClean="0">
                <a:latin typeface="Helvetica Neue" pitchFamily="-107" charset="0"/>
              </a:rPr>
              <a:t>Theory</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32771" name="Content Placeholder 2"/>
          <p:cNvSpPr>
            <a:spLocks noGrp="1"/>
          </p:cNvSpPr>
          <p:nvPr>
            <p:ph idx="1"/>
          </p:nvPr>
        </p:nvSpPr>
        <p:spPr>
          <a:xfrm>
            <a:off x="368300" y="1624013"/>
            <a:ext cx="8318500" cy="5043487"/>
          </a:xfrm>
        </p:spPr>
        <p:txBody>
          <a:bodyPr/>
          <a:lstStyle/>
          <a:p>
            <a:r>
              <a:rPr lang="en-US" sz="2800">
                <a:latin typeface="Arial" pitchFamily="-107" charset="0"/>
              </a:rPr>
              <a:t>When does this happen?</a:t>
            </a:r>
          </a:p>
          <a:p>
            <a:pPr lvl="1"/>
            <a:r>
              <a:rPr lang="en-US" sz="2800">
                <a:latin typeface="Arial" pitchFamily="-107" charset="0"/>
              </a:rPr>
              <a:t>Games of chance (not skill). In </a:t>
            </a:r>
            <a:r>
              <a:rPr lang="en-US" sz="2800" i="1">
                <a:latin typeface="Arial" pitchFamily="-107" charset="0"/>
              </a:rPr>
              <a:t>Deal or No Deal</a:t>
            </a:r>
            <a:r>
              <a:rPr lang="en-US" sz="2800">
                <a:latin typeface="Arial" pitchFamily="-107" charset="0"/>
              </a:rPr>
              <a:t>, contestants who have a rough start take more risks later in the game.</a:t>
            </a:r>
          </a:p>
          <a:p>
            <a:pPr lvl="1"/>
            <a:r>
              <a:rPr lang="en-US" sz="2800">
                <a:latin typeface="Arial" pitchFamily="-107" charset="0"/>
              </a:rPr>
              <a:t>Investing. Investors try to make up for losses by taking more chances later rather than calculating expected values.</a:t>
            </a:r>
          </a:p>
          <a:p>
            <a:pPr lvl="1"/>
            <a:r>
              <a:rPr lang="en-US" sz="2800">
                <a:latin typeface="Arial" pitchFamily="-107" charset="0"/>
              </a:rPr>
              <a:t>Mundane everyday human behavior. Setting your clock 10 minutes fast so you’</a:t>
            </a:r>
            <a:r>
              <a:rPr lang="en-US" altLang="ja-JP" sz="2800">
                <a:latin typeface="Arial" pitchFamily="-107" charset="0"/>
              </a:rPr>
              <a:t>re not late.  Standard theory says you would never try to fool yourself.</a:t>
            </a:r>
          </a:p>
          <a:p>
            <a:pPr lvl="1"/>
            <a:endParaRPr lang="en-US" sz="2800">
              <a:latin typeface="Arial" pitchFamily="-107" charset="0"/>
            </a:endParaRPr>
          </a:p>
          <a:p>
            <a:pPr lvl="1"/>
            <a:endParaRPr lang="en-US" sz="280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0"/>
            <a:ext cx="8382000" cy="1527175"/>
          </a:xfrm>
        </p:spPr>
        <p:txBody>
          <a:bodyPr/>
          <a:lstStyle/>
          <a:p>
            <a:r>
              <a:rPr lang="en-US">
                <a:latin typeface="Helvetica Neue" pitchFamily="-107" charset="0"/>
              </a:rPr>
              <a:t>Economics for Life: How to Guard Yourself Against Crime</a:t>
            </a:r>
          </a:p>
        </p:txBody>
      </p:sp>
      <p:sp>
        <p:nvSpPr>
          <p:cNvPr id="33795" name="Content Placeholder 2"/>
          <p:cNvSpPr>
            <a:spLocks noGrp="1"/>
          </p:cNvSpPr>
          <p:nvPr>
            <p:ph idx="1"/>
          </p:nvPr>
        </p:nvSpPr>
        <p:spPr>
          <a:xfrm>
            <a:off x="368300" y="1624013"/>
            <a:ext cx="8558213" cy="5043487"/>
          </a:xfrm>
        </p:spPr>
        <p:txBody>
          <a:bodyPr/>
          <a:lstStyle/>
          <a:p>
            <a:r>
              <a:rPr lang="en-US" sz="3000" dirty="0">
                <a:latin typeface="Arial" pitchFamily="-107" charset="0"/>
              </a:rPr>
              <a:t>Why is a “Beware of Dog” sign an effective low-cost way to protect your home from burglars? </a:t>
            </a:r>
          </a:p>
          <a:p>
            <a:pPr lvl="1"/>
            <a:r>
              <a:rPr lang="en-US" sz="2600" dirty="0">
                <a:latin typeface="Arial" pitchFamily="-107" charset="0"/>
              </a:rPr>
              <a:t>Burglars are bounded rational.</a:t>
            </a:r>
          </a:p>
          <a:p>
            <a:pPr lvl="1"/>
            <a:r>
              <a:rPr lang="en-US" sz="2600" dirty="0">
                <a:latin typeface="Arial" pitchFamily="-107" charset="0"/>
              </a:rPr>
              <a:t>Burglar has incomplete </a:t>
            </a:r>
            <a:br>
              <a:rPr lang="en-US" sz="2600" dirty="0">
                <a:latin typeface="Arial" pitchFamily="-107" charset="0"/>
              </a:rPr>
            </a:br>
            <a:r>
              <a:rPr lang="en-US" sz="2600" dirty="0">
                <a:latin typeface="Arial" pitchFamily="-107" charset="0"/>
              </a:rPr>
              <a:t>information so will move on </a:t>
            </a:r>
            <a:br>
              <a:rPr lang="en-US" sz="2600" dirty="0">
                <a:latin typeface="Arial" pitchFamily="-107" charset="0"/>
              </a:rPr>
            </a:br>
            <a:r>
              <a:rPr lang="en-US" sz="2600" dirty="0">
                <a:latin typeface="Arial" pitchFamily="-107" charset="0"/>
              </a:rPr>
              <a:t>to an easier target.</a:t>
            </a:r>
          </a:p>
          <a:p>
            <a:endParaRPr lang="en-US" sz="2800" dirty="0">
              <a:latin typeface="Arial" pitchFamily="-107" charset="0"/>
            </a:endParaRPr>
          </a:p>
        </p:txBody>
      </p:sp>
      <p:pic>
        <p:nvPicPr>
          <p:cNvPr id="103427" name="Picture 1" descr="A woman sits next to a large dog."/>
          <p:cNvPicPr>
            <a:picLocks noChangeAspect="1"/>
          </p:cNvPicPr>
          <p:nvPr/>
        </p:nvPicPr>
        <p:blipFill>
          <a:blip r:embed="rId3"/>
          <a:srcRect/>
          <a:stretch>
            <a:fillRect/>
          </a:stretch>
        </p:blipFill>
        <p:spPr bwMode="auto">
          <a:xfrm>
            <a:off x="6029325" y="3103563"/>
            <a:ext cx="3114675" cy="3228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0"/>
            <a:ext cx="8229600" cy="1527175"/>
          </a:xfrm>
        </p:spPr>
        <p:txBody>
          <a:bodyPr/>
          <a:lstStyle/>
          <a:p>
            <a:pPr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4 </a:t>
            </a:r>
            <a:endParaRPr lang="en-US" dirty="0">
              <a:latin typeface="Helvetica Neue" pitchFamily="-107" charset="0"/>
            </a:endParaRPr>
          </a:p>
        </p:txBody>
      </p:sp>
      <p:sp>
        <p:nvSpPr>
          <p:cNvPr id="105474"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7" charset="0"/>
              </a:rPr>
              <a:t>Loss aversion tends to cause people to:</a:t>
            </a:r>
            <a:endParaRPr lang="en-US" sz="3200">
              <a:latin typeface="Arial" pitchFamily="-107" charset="0"/>
            </a:endParaRPr>
          </a:p>
          <a:p>
            <a:pPr marL="971550" lvl="1" indent="-514350" eaLnBrk="1" hangingPunct="1">
              <a:buFont typeface="Calibri" pitchFamily="-107" charset="0"/>
              <a:buAutoNum type="alphaUcPeriod"/>
            </a:pPr>
            <a:r>
              <a:rPr lang="en-US" sz="2800">
                <a:latin typeface="Helvetica Neue" pitchFamily="-107" charset="0"/>
              </a:rPr>
              <a:t>ignore wins completely and only focus on the negative effects of losses.</a:t>
            </a:r>
          </a:p>
          <a:p>
            <a:pPr marL="971550" lvl="1" indent="-514350" eaLnBrk="1" hangingPunct="1">
              <a:buFont typeface="Calibri" pitchFamily="-107" charset="0"/>
              <a:buAutoNum type="alphaUcPeriod"/>
            </a:pPr>
            <a:r>
              <a:rPr lang="en-US" sz="2800">
                <a:latin typeface="Helvetica Neue" pitchFamily="-107" charset="0"/>
              </a:rPr>
              <a:t>behave too conservatively and not take enough risks.</a:t>
            </a:r>
          </a:p>
          <a:p>
            <a:pPr marL="971550" lvl="1" indent="-514350" eaLnBrk="1" hangingPunct="1">
              <a:buFont typeface="Calibri" pitchFamily="-107" charset="0"/>
              <a:buAutoNum type="alphaUcPeriod"/>
            </a:pPr>
            <a:r>
              <a:rPr lang="en-US" sz="2800">
                <a:latin typeface="Helvetica Neue" pitchFamily="-107" charset="0"/>
              </a:rPr>
              <a:t>gamble only when they can afford to play.</a:t>
            </a:r>
          </a:p>
          <a:p>
            <a:pPr marL="971550" lvl="1" indent="-514350" eaLnBrk="1" hangingPunct="1">
              <a:buFont typeface="Calibri" pitchFamily="-107" charset="0"/>
              <a:buAutoNum type="alphaUcPeriod"/>
            </a:pPr>
            <a:r>
              <a:rPr lang="en-US" sz="2800">
                <a:latin typeface="Helvetica Neue" pitchFamily="-107" charset="0"/>
              </a:rPr>
              <a:t>live boring lives.</a:t>
            </a:r>
          </a:p>
        </p:txBody>
      </p:sp>
      <p:sp>
        <p:nvSpPr>
          <p:cNvPr id="4" name="Rectangle 3" descr="Correct answer: B, behave too conservatively and not take enough risks."/>
          <p:cNvSpPr>
            <a:spLocks noChangeArrowheads="1"/>
          </p:cNvSpPr>
          <p:nvPr/>
        </p:nvSpPr>
        <p:spPr bwMode="auto">
          <a:xfrm>
            <a:off x="876300" y="3227388"/>
            <a:ext cx="7200900" cy="989012"/>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0"/>
            <a:ext cx="8229600" cy="1527175"/>
          </a:xfrm>
        </p:spPr>
        <p:txBody>
          <a:bodyPr/>
          <a:lstStyle/>
          <a:p>
            <a:pPr eaLnBrk="1" hangingPunct="1"/>
            <a:r>
              <a:rPr lang="en-US" dirty="0">
                <a:latin typeface="Helvetica Neue" pitchFamily="-107" charset="0"/>
              </a:rPr>
              <a:t>Practice What You </a:t>
            </a:r>
            <a:r>
              <a:rPr lang="en-US" dirty="0" smtClean="0">
                <a:latin typeface="Helvetica Neue" pitchFamily="-107" charset="0"/>
              </a:rPr>
              <a:t>Know</a:t>
            </a:r>
            <a:r>
              <a:rPr lang="en-US" altLang="x-none" dirty="0">
                <a:latin typeface="Arial" charset="0"/>
                <a:ea typeface="MS PGothic" charset="-128"/>
                <a:cs typeface="Arial" charset="0"/>
              </a:rPr>
              <a:t>—</a:t>
            </a:r>
            <a:r>
              <a:rPr lang="en-US" dirty="0" smtClean="0">
                <a:latin typeface="Helvetica Neue" pitchFamily="-107" charset="0"/>
              </a:rPr>
              <a:t>5 </a:t>
            </a:r>
            <a:endParaRPr lang="en-US" dirty="0">
              <a:latin typeface="Helvetica Neue" pitchFamily="-107" charset="0"/>
            </a:endParaRPr>
          </a:p>
        </p:txBody>
      </p:sp>
      <p:sp>
        <p:nvSpPr>
          <p:cNvPr id="107522"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7" charset="0"/>
              </a:rPr>
              <a:t>Which of the following statements is true about risks, risk taking, and risk preference?</a:t>
            </a:r>
            <a:endParaRPr lang="en-US" sz="2800">
              <a:latin typeface="Helvetica Neue" pitchFamily="-107" charset="0"/>
            </a:endParaRPr>
          </a:p>
          <a:p>
            <a:pPr marL="971550" lvl="1" indent="-514350" eaLnBrk="1" hangingPunct="1">
              <a:buFont typeface="Calibri" pitchFamily="-107" charset="0"/>
              <a:buAutoNum type="alphaUcPeriod"/>
            </a:pPr>
            <a:r>
              <a:rPr lang="en-US" sz="2800">
                <a:latin typeface="Helvetica Neue" pitchFamily="-107" charset="0"/>
              </a:rPr>
              <a:t>Risk preferences vary among different people.</a:t>
            </a:r>
          </a:p>
          <a:p>
            <a:pPr marL="971550" lvl="1" indent="-514350" eaLnBrk="1" hangingPunct="1">
              <a:buFont typeface="Calibri" pitchFamily="-107" charset="0"/>
              <a:buAutoNum type="alphaUcPeriod"/>
            </a:pPr>
            <a:r>
              <a:rPr lang="en-US" sz="2800">
                <a:latin typeface="Helvetica Neue" pitchFamily="-107" charset="0"/>
              </a:rPr>
              <a:t>Risk-averse people will never engage in an activity with an uncertain outcome. </a:t>
            </a:r>
          </a:p>
          <a:p>
            <a:pPr marL="971550" lvl="1" indent="-514350" eaLnBrk="1" hangingPunct="1">
              <a:buFont typeface="Calibri" pitchFamily="-107" charset="0"/>
              <a:buAutoNum type="alphaUcPeriod"/>
            </a:pPr>
            <a:r>
              <a:rPr lang="en-US" sz="2800">
                <a:latin typeface="Helvetica Neue" pitchFamily="-107" charset="0"/>
              </a:rPr>
              <a:t>All activities involve probability and risk.</a:t>
            </a:r>
          </a:p>
          <a:p>
            <a:pPr marL="971550" lvl="1" indent="-514350" eaLnBrk="1" hangingPunct="1">
              <a:buFont typeface="Calibri" pitchFamily="-107" charset="0"/>
              <a:buAutoNum type="alphaUcPeriod"/>
            </a:pPr>
            <a:r>
              <a:rPr lang="en-US" sz="2800">
                <a:latin typeface="Helvetica Neue" pitchFamily="-107" charset="0"/>
              </a:rPr>
              <a:t>People never change their risk preferences.</a:t>
            </a:r>
          </a:p>
        </p:txBody>
      </p:sp>
      <p:sp>
        <p:nvSpPr>
          <p:cNvPr id="4" name="Rectangle 3" descr="Correct answer: A, Risk preferences vary among different people."/>
          <p:cNvSpPr>
            <a:spLocks noChangeArrowheads="1"/>
          </p:cNvSpPr>
          <p:nvPr/>
        </p:nvSpPr>
        <p:spPr bwMode="auto">
          <a:xfrm>
            <a:off x="774700" y="3282950"/>
            <a:ext cx="6972300" cy="971550"/>
          </a:xfrm>
          <a:prstGeom prst="rect">
            <a:avLst/>
          </a:prstGeom>
          <a:noFill/>
          <a:ln w="38100">
            <a:solidFill>
              <a:srgbClr val="6699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382000" cy="1527175"/>
          </a:xfrm>
        </p:spPr>
        <p:txBody>
          <a:bodyPr/>
          <a:lstStyle/>
          <a:p>
            <a:r>
              <a:rPr lang="en-US">
                <a:latin typeface="Helvetica Neue" pitchFamily="-107" charset="0"/>
              </a:rPr>
              <a:t>Conclusion</a:t>
            </a:r>
          </a:p>
        </p:txBody>
      </p:sp>
      <p:sp>
        <p:nvSpPr>
          <p:cNvPr id="77827" name="Content Placeholder 2"/>
          <p:cNvSpPr>
            <a:spLocks noGrp="1"/>
          </p:cNvSpPr>
          <p:nvPr>
            <p:ph idx="1"/>
          </p:nvPr>
        </p:nvSpPr>
        <p:spPr>
          <a:xfrm>
            <a:off x="368300" y="1624013"/>
            <a:ext cx="8318500" cy="5043487"/>
          </a:xfrm>
        </p:spPr>
        <p:txBody>
          <a:bodyPr/>
          <a:lstStyle/>
          <a:p>
            <a:r>
              <a:rPr lang="en-US" sz="2800">
                <a:latin typeface="Arial" pitchFamily="-107" charset="0"/>
              </a:rPr>
              <a:t>Behavioral economics questions the traditional economic model and invites a deeper understanding of human behavior</a:t>
            </a:r>
          </a:p>
          <a:p>
            <a:pPr lvl="1"/>
            <a:r>
              <a:rPr lang="en-US" sz="2800">
                <a:latin typeface="Arial" pitchFamily="-107" charset="0"/>
              </a:rPr>
              <a:t>Rationality treated as a basis of some but not all decisions</a:t>
            </a:r>
          </a:p>
          <a:p>
            <a:pPr lvl="1"/>
            <a:r>
              <a:rPr lang="en-US" sz="2800">
                <a:latin typeface="Arial" pitchFamily="-107" charset="0"/>
              </a:rPr>
              <a:t>Recognizes psychological barriers and biases</a:t>
            </a:r>
          </a:p>
          <a:p>
            <a:pPr lvl="1"/>
            <a:r>
              <a:rPr lang="en-US" sz="2800">
                <a:latin typeface="Arial" pitchFamily="-107" charset="0"/>
              </a:rPr>
              <a:t>Examines risk preferences and changes in these preferences in different circumstances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latin typeface="Helvetica Neue" pitchFamily="-107" charset="0"/>
              </a:rPr>
              <a:t>Let’s Play a </a:t>
            </a:r>
            <a:r>
              <a:rPr lang="en-US" dirty="0" smtClean="0">
                <a:latin typeface="Helvetica Neue" pitchFamily="-107" charset="0"/>
              </a:rPr>
              <a:t>Game</a:t>
            </a:r>
            <a:r>
              <a:rPr lang="en-US" altLang="x-none" dirty="0">
                <a:latin typeface="Arial" charset="0"/>
                <a:ea typeface="MS PGothic" charset="-128"/>
                <a:cs typeface="Arial" charset="0"/>
              </a:rPr>
              <a:t>—</a:t>
            </a:r>
            <a:r>
              <a:rPr lang="en-US" dirty="0" smtClean="0">
                <a:latin typeface="Helvetica Neue" pitchFamily="-107" charset="0"/>
              </a:rPr>
              <a:t>2 </a:t>
            </a:r>
            <a:endParaRPr lang="en-US" dirty="0">
              <a:latin typeface="Helvetica Neue" pitchFamily="-107" charset="0"/>
            </a:endParaRPr>
          </a:p>
        </p:txBody>
      </p:sp>
      <p:sp>
        <p:nvSpPr>
          <p:cNvPr id="13315" name="Content Placeholder 2"/>
          <p:cNvSpPr>
            <a:spLocks noGrp="1"/>
          </p:cNvSpPr>
          <p:nvPr>
            <p:ph idx="4294967295"/>
          </p:nvPr>
        </p:nvSpPr>
        <p:spPr>
          <a:xfrm>
            <a:off x="366823" y="1212112"/>
            <a:ext cx="8410353" cy="5401340"/>
          </a:xfrm>
        </p:spPr>
        <p:txBody>
          <a:bodyPr/>
          <a:lstStyle/>
          <a:p>
            <a:pPr marL="0" indent="0">
              <a:buFont typeface="Arial" pitchFamily="-107" charset="0"/>
              <a:buNone/>
            </a:pPr>
            <a:r>
              <a:rPr lang="en-US" sz="2800" dirty="0">
                <a:latin typeface="Arial" pitchFamily="-107" charset="0"/>
              </a:rPr>
              <a:t>On your index card, write:</a:t>
            </a:r>
          </a:p>
          <a:p>
            <a:pPr marL="0" indent="0">
              <a:buFont typeface="Arial" pitchFamily="-107" charset="0"/>
              <a:buNone/>
            </a:pPr>
            <a:endParaRPr lang="en-US" sz="2800" dirty="0">
              <a:latin typeface="Arial" pitchFamily="-107" charset="0"/>
            </a:endParaRPr>
          </a:p>
          <a:p>
            <a:r>
              <a:rPr lang="en-US" sz="2800" dirty="0">
                <a:latin typeface="Arial" pitchFamily="-107" charset="0"/>
              </a:rPr>
              <a:t>I ____________ offer you __________ of the $10.</a:t>
            </a:r>
            <a:br>
              <a:rPr lang="en-US" sz="2800" dirty="0">
                <a:latin typeface="Arial" pitchFamily="-107" charset="0"/>
              </a:rPr>
            </a:br>
            <a:r>
              <a:rPr lang="en-US" sz="2400" dirty="0">
                <a:latin typeface="Arial" pitchFamily="-107" charset="0"/>
              </a:rPr>
              <a:t>(last 4 digits of ID#)</a:t>
            </a:r>
          </a:p>
          <a:p>
            <a:pPr marL="0" indent="0"/>
            <a:endParaRPr lang="en-US" sz="2800" dirty="0">
              <a:latin typeface="Arial" pitchFamily="-107" charset="0"/>
            </a:endParaRPr>
          </a:p>
          <a:p>
            <a:pPr marL="0" indent="0">
              <a:buFont typeface="Arial" pitchFamily="-107" charset="0"/>
              <a:buNone/>
            </a:pPr>
            <a:r>
              <a:rPr lang="en-US" sz="2800" dirty="0">
                <a:latin typeface="Arial" pitchFamily="-107" charset="0"/>
              </a:rPr>
              <a:t>Consider the offer you have received. Decide whether you wish to accept or reject. Then write:</a:t>
            </a:r>
            <a:br>
              <a:rPr lang="en-US" sz="2800" dirty="0">
                <a:latin typeface="Arial" pitchFamily="-107" charset="0"/>
              </a:rPr>
            </a:br>
            <a:endParaRPr lang="en-US" sz="2800" dirty="0">
              <a:latin typeface="Arial" pitchFamily="-107" charset="0"/>
            </a:endParaRPr>
          </a:p>
          <a:p>
            <a:r>
              <a:rPr lang="en-US" sz="2800" dirty="0">
                <a:latin typeface="Arial" pitchFamily="-107" charset="0"/>
              </a:rPr>
              <a:t>I ____________ , ______________  your offer.                        </a:t>
            </a:r>
            <a:r>
              <a:rPr lang="en-US" sz="2400" dirty="0">
                <a:latin typeface="Arial" pitchFamily="-107" charset="0"/>
              </a:rPr>
              <a:t>(last 4 digits of ID#)		 (accept/reject)</a:t>
            </a:r>
          </a:p>
          <a:p>
            <a:pPr marL="0" indent="0"/>
            <a:endParaRPr lang="en-US" sz="2800" dirty="0">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0"/>
            <a:ext cx="8229600" cy="1527175"/>
          </a:xfrm>
        </p:spPr>
        <p:txBody>
          <a:bodyPr/>
          <a:lstStyle/>
          <a:p>
            <a:r>
              <a:rPr lang="en-US" dirty="0">
                <a:latin typeface="Arial" pitchFamily="-107" charset="0"/>
              </a:rPr>
              <a:t>Just for </a:t>
            </a:r>
            <a:r>
              <a:rPr lang="en-US" dirty="0" smtClean="0">
                <a:latin typeface="Arial" pitchFamily="-107" charset="0"/>
              </a:rPr>
              <a:t>Fun</a:t>
            </a:r>
            <a:r>
              <a:rPr lang="en-US" altLang="x-none" dirty="0">
                <a:latin typeface="Arial" charset="0"/>
                <a:ea typeface="MS PGothic" charset="-128"/>
                <a:cs typeface="Arial" charset="0"/>
              </a:rPr>
              <a:t>—</a:t>
            </a:r>
            <a:r>
              <a:rPr lang="en-US" dirty="0" smtClean="0">
                <a:latin typeface="Arial" pitchFamily="-107" charset="0"/>
              </a:rPr>
              <a:t>1.A </a:t>
            </a:r>
            <a:endParaRPr lang="en-US" dirty="0">
              <a:latin typeface="Arial" pitchFamily="-107" charset="0"/>
            </a:endParaRPr>
          </a:p>
        </p:txBody>
      </p:sp>
      <p:sp>
        <p:nvSpPr>
          <p:cNvPr id="3" name="Content Placeholder 2"/>
          <p:cNvSpPr>
            <a:spLocks noGrp="1"/>
          </p:cNvSpPr>
          <p:nvPr>
            <p:ph idx="1"/>
          </p:nvPr>
        </p:nvSpPr>
        <p:spPr>
          <a:xfrm>
            <a:off x="457200" y="1712913"/>
            <a:ext cx="8229600" cy="4895850"/>
          </a:xfrm>
        </p:spPr>
        <p:txBody>
          <a:bodyPr/>
          <a:lstStyle/>
          <a:p>
            <a:r>
              <a:rPr lang="en-US" sz="3200">
                <a:latin typeface="Arial" pitchFamily="-107" charset="0"/>
              </a:rPr>
              <a:t>Read the following sentence out loud. As you read, count how many “F”s there are.</a:t>
            </a:r>
          </a:p>
          <a:p>
            <a:r>
              <a:rPr lang="en-US" sz="3200">
                <a:latin typeface="Arial" pitchFamily="-107" charset="0"/>
              </a:rPr>
              <a:t>Ready?</a:t>
            </a:r>
          </a:p>
          <a:p>
            <a:r>
              <a:rPr lang="en-US" sz="3200">
                <a:solidFill>
                  <a:srgbClr val="C00000"/>
                </a:solidFill>
                <a:latin typeface="Arial" pitchFamily="-107" charset="0"/>
              </a:rPr>
              <a:t>FINISHED FILES ARE THE RESULT OF YEARS OF SCIENTIFIC STUDY COMBINED WITH THE EXPERIENCE OF YEARS.</a:t>
            </a:r>
            <a:endParaRPr lang="en-US">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0"/>
            <a:ext cx="8229600" cy="1527175"/>
          </a:xfrm>
        </p:spPr>
        <p:txBody>
          <a:bodyPr/>
          <a:lstStyle/>
          <a:p>
            <a:r>
              <a:rPr lang="en-US" dirty="0">
                <a:latin typeface="Arial" pitchFamily="-107" charset="0"/>
              </a:rPr>
              <a:t>Just for </a:t>
            </a:r>
            <a:r>
              <a:rPr lang="en-US" dirty="0" smtClean="0">
                <a:latin typeface="Arial" pitchFamily="-107" charset="0"/>
              </a:rPr>
              <a:t>Fun</a:t>
            </a:r>
            <a:r>
              <a:rPr lang="en-US" altLang="x-none" dirty="0">
                <a:latin typeface="Arial" charset="0"/>
                <a:ea typeface="MS PGothic" charset="-128"/>
                <a:cs typeface="Arial" charset="0"/>
              </a:rPr>
              <a:t>—</a:t>
            </a:r>
            <a:r>
              <a:rPr lang="en-US" dirty="0" smtClean="0">
                <a:latin typeface="Arial" pitchFamily="-107" charset="0"/>
              </a:rPr>
              <a:t>1.B</a:t>
            </a:r>
            <a:endParaRPr lang="en-US" dirty="0">
              <a:latin typeface="Arial" pitchFamily="-107" charset="0"/>
            </a:endParaRPr>
          </a:p>
        </p:txBody>
      </p:sp>
      <p:sp>
        <p:nvSpPr>
          <p:cNvPr id="3" name="Content Placeholder 2"/>
          <p:cNvSpPr>
            <a:spLocks noGrp="1"/>
          </p:cNvSpPr>
          <p:nvPr>
            <p:ph idx="1"/>
          </p:nvPr>
        </p:nvSpPr>
        <p:spPr>
          <a:xfrm>
            <a:off x="457200" y="1712913"/>
            <a:ext cx="8229600" cy="4895850"/>
          </a:xfrm>
        </p:spPr>
        <p:txBody>
          <a:bodyPr/>
          <a:lstStyle/>
          <a:p>
            <a:r>
              <a:rPr lang="en-US" sz="3200">
                <a:latin typeface="Arial" pitchFamily="-107" charset="0"/>
              </a:rPr>
              <a:t>How many F’s did you get?</a:t>
            </a:r>
          </a:p>
          <a:p>
            <a:pPr lvl="1"/>
            <a:r>
              <a:rPr lang="en-US" sz="2800">
                <a:latin typeface="Arial" pitchFamily="-107" charset="0"/>
              </a:rPr>
              <a:t>Raise your hand if you got 3.</a:t>
            </a:r>
          </a:p>
          <a:p>
            <a:pPr lvl="1"/>
            <a:r>
              <a:rPr lang="en-US" sz="2800">
                <a:latin typeface="Arial" pitchFamily="-107" charset="0"/>
              </a:rPr>
              <a:t>Raise your hand if you got 6.</a:t>
            </a:r>
          </a:p>
          <a:p>
            <a:pPr lvl="1"/>
            <a:r>
              <a:rPr lang="en-US" sz="2800">
                <a:latin typeface="Arial" pitchFamily="-107" charset="0"/>
              </a:rPr>
              <a:t>Did anyone get a different number?</a:t>
            </a:r>
          </a:p>
          <a:p>
            <a:r>
              <a:rPr lang="en-US" sz="3200" b="1">
                <a:solidFill>
                  <a:srgbClr val="7030A0"/>
                </a:solidFill>
                <a:latin typeface="Arial" pitchFamily="-107" charset="0"/>
              </a:rPr>
              <a:t>F</a:t>
            </a:r>
            <a:r>
              <a:rPr lang="en-US" sz="3200">
                <a:solidFill>
                  <a:srgbClr val="C00000"/>
                </a:solidFill>
                <a:latin typeface="Arial" pitchFamily="-107" charset="0"/>
              </a:rPr>
              <a:t>INISHED </a:t>
            </a:r>
            <a:r>
              <a:rPr lang="en-US" sz="3200" b="1">
                <a:solidFill>
                  <a:srgbClr val="7030A0"/>
                </a:solidFill>
                <a:latin typeface="Arial" pitchFamily="-107" charset="0"/>
              </a:rPr>
              <a:t>F</a:t>
            </a:r>
            <a:r>
              <a:rPr lang="en-US" sz="3200">
                <a:solidFill>
                  <a:srgbClr val="C00000"/>
                </a:solidFill>
                <a:latin typeface="Arial" pitchFamily="-107" charset="0"/>
              </a:rPr>
              <a:t>ILES ARE THE RESULT O</a:t>
            </a:r>
            <a:r>
              <a:rPr lang="en-US" sz="3200" b="1">
                <a:solidFill>
                  <a:srgbClr val="7030A0"/>
                </a:solidFill>
                <a:latin typeface="Arial" pitchFamily="-107" charset="0"/>
              </a:rPr>
              <a:t>F</a:t>
            </a:r>
            <a:r>
              <a:rPr lang="en-US" sz="3200">
                <a:solidFill>
                  <a:srgbClr val="C00000"/>
                </a:solidFill>
                <a:latin typeface="Arial" pitchFamily="-107" charset="0"/>
              </a:rPr>
              <a:t> YEARS O</a:t>
            </a:r>
            <a:r>
              <a:rPr lang="en-US" sz="3200" b="1">
                <a:solidFill>
                  <a:srgbClr val="7030A0"/>
                </a:solidFill>
                <a:latin typeface="Arial" pitchFamily="-107" charset="0"/>
              </a:rPr>
              <a:t>F</a:t>
            </a:r>
            <a:r>
              <a:rPr lang="en-US" sz="3200">
                <a:solidFill>
                  <a:srgbClr val="C00000"/>
                </a:solidFill>
                <a:latin typeface="Arial" pitchFamily="-107" charset="0"/>
              </a:rPr>
              <a:t> SCIENTI</a:t>
            </a:r>
            <a:r>
              <a:rPr lang="en-US" sz="3200" b="1">
                <a:solidFill>
                  <a:srgbClr val="7030A0"/>
                </a:solidFill>
                <a:latin typeface="Arial" pitchFamily="-107" charset="0"/>
              </a:rPr>
              <a:t>F</a:t>
            </a:r>
            <a:r>
              <a:rPr lang="en-US" sz="3200">
                <a:solidFill>
                  <a:srgbClr val="C00000"/>
                </a:solidFill>
                <a:latin typeface="Arial" pitchFamily="-107" charset="0"/>
              </a:rPr>
              <a:t>IC STUDY COMBINED WITH THE EXPERIENCE O</a:t>
            </a:r>
            <a:r>
              <a:rPr lang="en-US" sz="3200" b="1">
                <a:solidFill>
                  <a:srgbClr val="7030A0"/>
                </a:solidFill>
                <a:latin typeface="Arial" pitchFamily="-107" charset="0"/>
              </a:rPr>
              <a:t>F</a:t>
            </a:r>
            <a:r>
              <a:rPr lang="en-US" sz="3200">
                <a:solidFill>
                  <a:srgbClr val="C00000"/>
                </a:solidFill>
                <a:latin typeface="Arial" pitchFamily="-107" charset="0"/>
              </a:rPr>
              <a:t> YEARS.</a:t>
            </a:r>
            <a:endParaRPr lang="en-US">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0"/>
            <a:ext cx="8229600" cy="1527175"/>
          </a:xfrm>
        </p:spPr>
        <p:txBody>
          <a:bodyPr/>
          <a:lstStyle/>
          <a:p>
            <a:r>
              <a:rPr lang="en-US" dirty="0">
                <a:latin typeface="Arial" pitchFamily="-107" charset="0"/>
              </a:rPr>
              <a:t>Just for </a:t>
            </a:r>
            <a:r>
              <a:rPr lang="en-US" dirty="0" smtClean="0">
                <a:latin typeface="Arial" pitchFamily="-107" charset="0"/>
              </a:rPr>
              <a:t>Fun</a:t>
            </a:r>
            <a:r>
              <a:rPr lang="en-US" altLang="x-none" dirty="0">
                <a:latin typeface="Arial" charset="0"/>
                <a:ea typeface="MS PGothic" charset="-128"/>
                <a:cs typeface="Arial" charset="0"/>
              </a:rPr>
              <a:t>—</a:t>
            </a:r>
            <a:r>
              <a:rPr lang="en-US" dirty="0" smtClean="0">
                <a:latin typeface="Arial" pitchFamily="-107" charset="0"/>
              </a:rPr>
              <a:t>2</a:t>
            </a:r>
            <a:endParaRPr lang="en-US" dirty="0">
              <a:latin typeface="Arial" pitchFamily="-107" charset="0"/>
            </a:endParaRPr>
          </a:p>
        </p:txBody>
      </p:sp>
      <p:sp>
        <p:nvSpPr>
          <p:cNvPr id="3"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2400" dirty="0">
                <a:latin typeface="Arial" pitchFamily="-107" charset="0"/>
              </a:rPr>
              <a:t>Suppose you and four classmates have just won $2 million in the lottery. How much do each one of you get, assuming you share the $2 million equally?</a:t>
            </a:r>
          </a:p>
          <a:p>
            <a:pPr marL="514350" indent="-514350">
              <a:buFont typeface="Calibri" pitchFamily="-107" charset="0"/>
              <a:buAutoNum type="arabicPeriod"/>
            </a:pPr>
            <a:r>
              <a:rPr lang="en-US" sz="2400" dirty="0">
                <a:latin typeface="Arial" pitchFamily="-107" charset="0"/>
              </a:rPr>
              <a:t>Suppose you put $200 in a savings account. If the annual interest rate is 10%, how much money do you have after two years?</a:t>
            </a:r>
          </a:p>
          <a:p>
            <a:pPr marL="914400" lvl="1" indent="-514350">
              <a:buFont typeface="Calibri" pitchFamily="-107" charset="0"/>
              <a:buAutoNum type="alphaLcParenR"/>
            </a:pPr>
            <a:r>
              <a:rPr lang="en-US" sz="2400" dirty="0">
                <a:latin typeface="Arial" pitchFamily="-107" charset="0"/>
              </a:rPr>
              <a:t>$220</a:t>
            </a:r>
          </a:p>
          <a:p>
            <a:pPr marL="914400" lvl="1" indent="-514350">
              <a:buFont typeface="Calibri" pitchFamily="-107" charset="0"/>
              <a:buAutoNum type="alphaLcParenR"/>
            </a:pPr>
            <a:r>
              <a:rPr lang="en-US" sz="2400" dirty="0">
                <a:latin typeface="Arial" pitchFamily="-107" charset="0"/>
              </a:rPr>
              <a:t>$240</a:t>
            </a:r>
          </a:p>
          <a:p>
            <a:pPr marL="914400" lvl="1" indent="-514350">
              <a:buFont typeface="Calibri" pitchFamily="-107" charset="0"/>
              <a:buAutoNum type="alphaLcParenR"/>
            </a:pPr>
            <a:r>
              <a:rPr lang="en-US" sz="2400" dirty="0">
                <a:latin typeface="Arial" pitchFamily="-107" charset="0"/>
              </a:rPr>
              <a:t>$242</a:t>
            </a:r>
          </a:p>
          <a:p>
            <a:pPr marL="914400" lvl="1" indent="-514350">
              <a:buFont typeface="Calibri" pitchFamily="-107" charset="0"/>
              <a:buAutoNum type="alphaLcParenR"/>
            </a:pPr>
            <a:r>
              <a:rPr lang="en-US" sz="2400" dirty="0">
                <a:latin typeface="Arial" pitchFamily="-107" charset="0"/>
              </a:rPr>
              <a:t>$250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8229600" cy="1527175"/>
          </a:xfrm>
        </p:spPr>
        <p:txBody>
          <a:bodyPr/>
          <a:lstStyle/>
          <a:p>
            <a:r>
              <a:rPr lang="en-US" dirty="0">
                <a:latin typeface="Arial" pitchFamily="-107" charset="0"/>
              </a:rPr>
              <a:t>Just for </a:t>
            </a:r>
            <a:r>
              <a:rPr lang="en-US" dirty="0" smtClean="0">
                <a:latin typeface="Arial" pitchFamily="-107" charset="0"/>
              </a:rPr>
              <a:t>Fun</a:t>
            </a:r>
            <a:r>
              <a:rPr lang="en-US" altLang="x-none" dirty="0">
                <a:latin typeface="Arial" charset="0"/>
                <a:ea typeface="MS PGothic" charset="-128"/>
                <a:cs typeface="Arial" charset="0"/>
              </a:rPr>
              <a:t>—</a:t>
            </a:r>
            <a:r>
              <a:rPr lang="en-US" dirty="0" smtClean="0">
                <a:latin typeface="Arial" pitchFamily="-107" charset="0"/>
              </a:rPr>
              <a:t>3.A </a:t>
            </a:r>
            <a:endParaRPr lang="en-US" dirty="0">
              <a:latin typeface="Arial" pitchFamily="-107" charset="0"/>
            </a:endParaRPr>
          </a:p>
        </p:txBody>
      </p:sp>
      <p:sp>
        <p:nvSpPr>
          <p:cNvPr id="3" name="Content Placeholder 2"/>
          <p:cNvSpPr>
            <a:spLocks noGrp="1"/>
          </p:cNvSpPr>
          <p:nvPr>
            <p:ph idx="1"/>
          </p:nvPr>
        </p:nvSpPr>
        <p:spPr>
          <a:xfrm>
            <a:off x="457200" y="1712913"/>
            <a:ext cx="8229600" cy="4895850"/>
          </a:xfrm>
        </p:spPr>
        <p:txBody>
          <a:bodyPr/>
          <a:lstStyle/>
          <a:p>
            <a:pPr marL="514350" indent="-514350">
              <a:buFont typeface="+mj-lt"/>
              <a:buAutoNum type="arabicPeriod" startAt="3"/>
              <a:defRPr/>
            </a:pPr>
            <a:r>
              <a:rPr lang="en-US" sz="2400" dirty="0" smtClean="0"/>
              <a:t>Suppose you are a dragon slayer. Queen Morgana has asked for your help to slay a dragon that has been attacking her lands. It will take you exactly 30 days to take out the dragon. Queen Morgana offers you a choice of the following two contracts.</a:t>
            </a:r>
            <a:endParaRPr lang="en-US" sz="2400" dirty="0"/>
          </a:p>
          <a:p>
            <a:pPr marL="914400" lvl="1" indent="-514350">
              <a:buFont typeface="+mj-lt"/>
              <a:buAutoNum type="romanUcPeriod"/>
              <a:defRPr/>
            </a:pPr>
            <a:r>
              <a:rPr lang="en-US" sz="2400" dirty="0" smtClean="0"/>
              <a:t>You will be paid $100,000 per day until you get rid of the dragon.</a:t>
            </a:r>
          </a:p>
          <a:p>
            <a:pPr marL="914400" lvl="1" indent="-514350">
              <a:buFont typeface="+mj-lt"/>
              <a:buAutoNum type="romanUcPeriod"/>
              <a:defRPr/>
            </a:pPr>
            <a:r>
              <a:rPr lang="en-US" sz="2400" dirty="0" smtClean="0"/>
              <a:t>You will be paid 1 cent on the first day, 2 cents on the second day, 4 cents on the third day, and so on until you kill the dragon.</a:t>
            </a:r>
          </a:p>
          <a:p>
            <a:pPr marL="400050" lvl="1" indent="0">
              <a:buFont typeface="Arial" pitchFamily="34" charset="0"/>
              <a:buNone/>
              <a:defRPr/>
            </a:pPr>
            <a:r>
              <a:rPr lang="en-US" sz="2400" dirty="0" smtClean="0"/>
              <a:t>Which contract do you choose?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ect1754.jpg"/>
          <p:cNvPicPr>
            <a:picLocks noChangeAspect="1"/>
          </p:cNvPicPr>
          <p:nvPr/>
        </p:nvPicPr>
        <p:blipFill>
          <a:blip r:embed="rId3"/>
          <a:stretch>
            <a:fillRect/>
          </a:stretch>
        </p:blipFill>
        <p:spPr>
          <a:xfrm>
            <a:off x="502016" y="1345456"/>
            <a:ext cx="8139968" cy="5360750"/>
          </a:xfrm>
          <a:prstGeom prst="rect">
            <a:avLst/>
          </a:prstGeom>
        </p:spPr>
      </p:pic>
      <p:sp>
        <p:nvSpPr>
          <p:cNvPr id="119809" name="Title 1"/>
          <p:cNvSpPr>
            <a:spLocks noGrp="1"/>
          </p:cNvSpPr>
          <p:nvPr>
            <p:ph type="title"/>
          </p:nvPr>
        </p:nvSpPr>
        <p:spPr>
          <a:xfrm>
            <a:off x="490538" y="-17463"/>
            <a:ext cx="8229600" cy="768351"/>
          </a:xfrm>
        </p:spPr>
        <p:txBody>
          <a:bodyPr/>
          <a:lstStyle/>
          <a:p>
            <a:r>
              <a:rPr lang="en-US" dirty="0">
                <a:latin typeface="Arial" pitchFamily="-107" charset="0"/>
              </a:rPr>
              <a:t>Just for </a:t>
            </a:r>
            <a:r>
              <a:rPr lang="en-US" dirty="0" smtClean="0">
                <a:latin typeface="Arial" pitchFamily="-107" charset="0"/>
              </a:rPr>
              <a:t>Fun</a:t>
            </a:r>
            <a:r>
              <a:rPr lang="en-US" altLang="x-none" dirty="0">
                <a:latin typeface="Arial" charset="0"/>
                <a:ea typeface="MS PGothic" charset="-128"/>
                <a:cs typeface="Arial" charset="0"/>
              </a:rPr>
              <a:t>—</a:t>
            </a:r>
            <a:r>
              <a:rPr lang="en-US" dirty="0" smtClean="0">
                <a:latin typeface="Arial" pitchFamily="-107" charset="0"/>
              </a:rPr>
              <a:t>3.B</a:t>
            </a:r>
            <a:endParaRPr lang="en-US" dirty="0">
              <a:latin typeface="Arial" pitchFamily="-107" charset="0"/>
            </a:endParaRPr>
          </a:p>
        </p:txBody>
      </p:sp>
      <p:sp>
        <p:nvSpPr>
          <p:cNvPr id="5" name="TextBox 4"/>
          <p:cNvSpPr txBox="1"/>
          <p:nvPr/>
        </p:nvSpPr>
        <p:spPr>
          <a:xfrm>
            <a:off x="2500760" y="917192"/>
            <a:ext cx="4142481" cy="430887"/>
          </a:xfrm>
          <a:prstGeom prst="rect">
            <a:avLst/>
          </a:prstGeom>
          <a:noFill/>
        </p:spPr>
        <p:txBody>
          <a:bodyPr wrap="none" rtlCol="0">
            <a:spAutoFit/>
          </a:bodyPr>
          <a:lstStyle/>
          <a:p>
            <a:pPr algn="ctr"/>
            <a:r>
              <a:rPr lang="en-US" sz="2200" b="1" dirty="0" smtClean="0">
                <a:latin typeface="Arial" charset="0"/>
                <a:ea typeface="Arial" charset="0"/>
                <a:cs typeface="Arial" charset="0"/>
              </a:rPr>
              <a:t>Queen and the Dragon Slayer</a:t>
            </a:r>
            <a:endParaRPr lang="en-US" sz="2200" b="1" dirty="0">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0"/>
            <a:ext cx="8229600" cy="1527175"/>
          </a:xfrm>
        </p:spPr>
        <p:txBody>
          <a:bodyPr/>
          <a:lstStyle/>
          <a:p>
            <a:r>
              <a:rPr lang="en-US" dirty="0">
                <a:latin typeface="Arial" pitchFamily="-107" charset="0"/>
              </a:rPr>
              <a:t>Just for </a:t>
            </a:r>
            <a:r>
              <a:rPr lang="en-US" dirty="0" smtClean="0">
                <a:latin typeface="Arial" pitchFamily="-107" charset="0"/>
              </a:rPr>
              <a:t>Fun</a:t>
            </a:r>
            <a:r>
              <a:rPr lang="en-US" altLang="x-none" dirty="0">
                <a:latin typeface="Arial" charset="0"/>
                <a:ea typeface="MS PGothic" charset="-128"/>
                <a:cs typeface="Arial" charset="0"/>
              </a:rPr>
              <a:t>—</a:t>
            </a:r>
            <a:r>
              <a:rPr lang="en-US" dirty="0" smtClean="0">
                <a:latin typeface="Arial" pitchFamily="-107" charset="0"/>
              </a:rPr>
              <a:t>4.A</a:t>
            </a:r>
            <a:endParaRPr lang="en-US" dirty="0">
              <a:latin typeface="Arial" pitchFamily="-107" charset="0"/>
            </a:endParaRPr>
          </a:p>
        </p:txBody>
      </p:sp>
      <p:sp>
        <p:nvSpPr>
          <p:cNvPr id="3" name="Content Placeholder 2"/>
          <p:cNvSpPr>
            <a:spLocks noGrp="1"/>
          </p:cNvSpPr>
          <p:nvPr>
            <p:ph idx="1"/>
          </p:nvPr>
        </p:nvSpPr>
        <p:spPr>
          <a:xfrm>
            <a:off x="457200" y="1712913"/>
            <a:ext cx="8229600" cy="4892040"/>
          </a:xfrm>
        </p:spPr>
        <p:txBody>
          <a:bodyPr/>
          <a:lstStyle/>
          <a:p>
            <a:pPr marL="0" indent="0" defTabSz="914400">
              <a:spcBef>
                <a:spcPct val="0"/>
              </a:spcBef>
              <a:buSzPct val="95000"/>
              <a:buFont typeface="Arial" pitchFamily="-107" charset="0"/>
              <a:buNone/>
            </a:pPr>
            <a:r>
              <a:rPr lang="en-US" sz="2800" dirty="0">
                <a:latin typeface="Arial" pitchFamily="-107" charset="0"/>
              </a:rPr>
              <a:t>Outbreak of  a disease will cause 600 deaths in the United States. Two mutually exclusive programs are expected to yield the following.</a:t>
            </a:r>
          </a:p>
          <a:p>
            <a:pPr marL="0" indent="0" defTabSz="914400">
              <a:spcBef>
                <a:spcPct val="0"/>
              </a:spcBef>
              <a:buSzPct val="95000"/>
              <a:buFont typeface="Arial" pitchFamily="-107" charset="0"/>
              <a:buNone/>
            </a:pPr>
            <a:endParaRPr lang="en-US" sz="2200" dirty="0">
              <a:solidFill>
                <a:srgbClr val="000000"/>
              </a:solidFill>
              <a:latin typeface="Arial" pitchFamily="-107" charset="0"/>
            </a:endParaRPr>
          </a:p>
          <a:p>
            <a:pPr defTabSz="914400">
              <a:spcBef>
                <a:spcPct val="0"/>
              </a:spcBef>
              <a:buSzPct val="95000"/>
            </a:pPr>
            <a:r>
              <a:rPr lang="en-US" sz="2800" dirty="0">
                <a:solidFill>
                  <a:srgbClr val="000000"/>
                </a:solidFill>
                <a:latin typeface="Arial" pitchFamily="-107" charset="0"/>
              </a:rPr>
              <a:t>A: 400 people will die</a:t>
            </a:r>
          </a:p>
          <a:p>
            <a:pPr defTabSz="914400">
              <a:spcBef>
                <a:spcPct val="0"/>
              </a:spcBef>
              <a:buSzPct val="95000"/>
            </a:pPr>
            <a:r>
              <a:rPr lang="en-US" sz="2800" dirty="0">
                <a:latin typeface="Arial" pitchFamily="-107" charset="0"/>
              </a:rPr>
              <a:t>B: With probability 1/3, 0 people will die; with probability 2/3, 600 people will die.</a:t>
            </a:r>
          </a:p>
          <a:p>
            <a:pPr defTabSz="914400">
              <a:spcBef>
                <a:spcPct val="0"/>
              </a:spcBef>
              <a:buSzPct val="95000"/>
            </a:pPr>
            <a:endParaRPr lang="en-US" sz="2800" dirty="0">
              <a:solidFill>
                <a:srgbClr val="000000"/>
              </a:solidFill>
              <a:latin typeface="Arial" pitchFamily="-107" charset="0"/>
            </a:endParaRPr>
          </a:p>
          <a:p>
            <a:pPr defTabSz="914400">
              <a:spcBef>
                <a:spcPct val="0"/>
              </a:spcBef>
              <a:buSzPct val="95000"/>
            </a:pPr>
            <a:r>
              <a:rPr lang="en-US" sz="2800" dirty="0">
                <a:solidFill>
                  <a:srgbClr val="000000"/>
                </a:solidFill>
                <a:latin typeface="Arial" pitchFamily="-107" charset="0"/>
              </a:rPr>
              <a:t>C: 200 people will be saved</a:t>
            </a:r>
          </a:p>
          <a:p>
            <a:pPr defTabSz="914400">
              <a:spcBef>
                <a:spcPct val="0"/>
              </a:spcBef>
              <a:buSzPct val="95000"/>
            </a:pPr>
            <a:r>
              <a:rPr lang="en-US" sz="2800" dirty="0">
                <a:solidFill>
                  <a:srgbClr val="000000"/>
                </a:solidFill>
                <a:latin typeface="Arial" pitchFamily="-107" charset="0"/>
              </a:rPr>
              <a:t>D: With probability 1/3, all 600 will be saved; probability 2/3 none will be saved</a:t>
            </a:r>
            <a:r>
              <a:rPr lang="en-US" sz="2800" dirty="0" smtClean="0">
                <a:solidFill>
                  <a:srgbClr val="000000"/>
                </a:solidFill>
                <a:latin typeface="Arial" pitchFamily="-107" charset="0"/>
              </a:rPr>
              <a:t>.</a:t>
            </a:r>
            <a:endParaRPr lang="en-US" sz="2800" dirty="0">
              <a:solidFill>
                <a:srgbClr val="000000"/>
              </a:solidFill>
              <a:latin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0"/>
            <a:ext cx="8229600" cy="1527175"/>
          </a:xfrm>
        </p:spPr>
        <p:txBody>
          <a:bodyPr/>
          <a:lstStyle/>
          <a:p>
            <a:r>
              <a:rPr lang="en-US" dirty="0">
                <a:latin typeface="Arial" pitchFamily="-107" charset="0"/>
              </a:rPr>
              <a:t>Just for </a:t>
            </a:r>
            <a:r>
              <a:rPr lang="en-US" dirty="0" smtClean="0">
                <a:latin typeface="Arial" pitchFamily="-107" charset="0"/>
              </a:rPr>
              <a:t>Fun</a:t>
            </a:r>
            <a:r>
              <a:rPr lang="en-US" altLang="x-none" dirty="0">
                <a:latin typeface="Arial" charset="0"/>
                <a:ea typeface="MS PGothic" charset="-128"/>
                <a:cs typeface="Arial" charset="0"/>
              </a:rPr>
              <a:t>—</a:t>
            </a:r>
            <a:r>
              <a:rPr lang="en-US" dirty="0" smtClean="0">
                <a:latin typeface="Arial" pitchFamily="-107" charset="0"/>
              </a:rPr>
              <a:t>4.B</a:t>
            </a:r>
            <a:endParaRPr lang="en-US" dirty="0">
              <a:latin typeface="Arial" pitchFamily="-107" charset="0"/>
            </a:endParaRPr>
          </a:p>
        </p:txBody>
      </p:sp>
      <p:sp>
        <p:nvSpPr>
          <p:cNvPr id="123906" name="Content Placeholder 2"/>
          <p:cNvSpPr>
            <a:spLocks noGrp="1"/>
          </p:cNvSpPr>
          <p:nvPr>
            <p:ph idx="1"/>
          </p:nvPr>
        </p:nvSpPr>
        <p:spPr>
          <a:xfrm>
            <a:off x="457200" y="1712913"/>
            <a:ext cx="8229600" cy="4895850"/>
          </a:xfrm>
        </p:spPr>
        <p:txBody>
          <a:bodyPr/>
          <a:lstStyle/>
          <a:p>
            <a:pPr marL="0" indent="0" defTabSz="914400">
              <a:spcBef>
                <a:spcPct val="0"/>
              </a:spcBef>
              <a:buSzPct val="95000"/>
              <a:buFont typeface="Arial" pitchFamily="-107" charset="0"/>
              <a:buNone/>
            </a:pPr>
            <a:r>
              <a:rPr lang="en-US" sz="2800" dirty="0">
                <a:latin typeface="Arial" pitchFamily="-107" charset="0"/>
              </a:rPr>
              <a:t>Outbreak of a disease will cause 600 deaths in the United States. Two mutually exclusive programs are expected to yield the following.</a:t>
            </a:r>
          </a:p>
          <a:p>
            <a:pPr marL="0" indent="0" defTabSz="914400">
              <a:spcBef>
                <a:spcPct val="0"/>
              </a:spcBef>
              <a:buSzPct val="95000"/>
              <a:buFont typeface="Arial" pitchFamily="-107" charset="0"/>
              <a:buNone/>
            </a:pPr>
            <a:endParaRPr lang="en-US" sz="2200" dirty="0">
              <a:solidFill>
                <a:srgbClr val="000000"/>
              </a:solidFill>
              <a:latin typeface="Arial" pitchFamily="-107" charset="0"/>
            </a:endParaRPr>
          </a:p>
          <a:p>
            <a:pPr defTabSz="914400">
              <a:spcBef>
                <a:spcPct val="0"/>
              </a:spcBef>
              <a:buSzPct val="95000"/>
            </a:pPr>
            <a:r>
              <a:rPr lang="en-US" sz="2800" dirty="0">
                <a:solidFill>
                  <a:srgbClr val="000000"/>
                </a:solidFill>
                <a:latin typeface="Arial" pitchFamily="-107" charset="0"/>
              </a:rPr>
              <a:t>A: 400 people will die</a:t>
            </a:r>
          </a:p>
          <a:p>
            <a:pPr defTabSz="914400">
              <a:spcBef>
                <a:spcPct val="0"/>
              </a:spcBef>
              <a:buSzPct val="95000"/>
            </a:pPr>
            <a:r>
              <a:rPr lang="en-US" sz="2800" dirty="0">
                <a:solidFill>
                  <a:srgbClr val="7030A0"/>
                </a:solidFill>
                <a:latin typeface="Arial" pitchFamily="-107" charset="0"/>
              </a:rPr>
              <a:t>B: With probability 1/3, 0 people will die; with probability 2/3, 600 people will die.</a:t>
            </a:r>
          </a:p>
          <a:p>
            <a:pPr defTabSz="914400">
              <a:spcBef>
                <a:spcPct val="0"/>
              </a:spcBef>
              <a:buSzPct val="95000"/>
            </a:pPr>
            <a:endParaRPr lang="en-US" sz="2800" dirty="0">
              <a:solidFill>
                <a:srgbClr val="000000"/>
              </a:solidFill>
              <a:latin typeface="Arial" pitchFamily="-107" charset="0"/>
            </a:endParaRPr>
          </a:p>
          <a:p>
            <a:pPr defTabSz="914400">
              <a:spcBef>
                <a:spcPct val="0"/>
              </a:spcBef>
              <a:buSzPct val="95000"/>
            </a:pPr>
            <a:r>
              <a:rPr lang="en-US" sz="2800" dirty="0">
                <a:solidFill>
                  <a:srgbClr val="000000"/>
                </a:solidFill>
                <a:latin typeface="Arial" pitchFamily="-107" charset="0"/>
              </a:rPr>
              <a:t>C: 200 people will be saved</a:t>
            </a:r>
          </a:p>
          <a:p>
            <a:pPr defTabSz="914400">
              <a:spcBef>
                <a:spcPct val="0"/>
              </a:spcBef>
              <a:buSzPct val="95000"/>
            </a:pPr>
            <a:r>
              <a:rPr lang="en-US" sz="2800" dirty="0">
                <a:solidFill>
                  <a:srgbClr val="000000"/>
                </a:solidFill>
                <a:latin typeface="Arial" pitchFamily="-107" charset="0"/>
              </a:rPr>
              <a:t>D: With probability 1/3, all 600 will be saved; probability 2/3 none will be saved.</a:t>
            </a:r>
          </a:p>
          <a:p>
            <a:pPr marL="0" indent="0" defTabSz="914400"/>
            <a:endParaRPr lang="en-US" dirty="0">
              <a:latin typeface="Arial" pitchFamily="-107"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Arial" pitchFamily="-107" charset="0"/>
              </a:rPr>
              <a:t>Let’s Play a </a:t>
            </a:r>
            <a:r>
              <a:rPr lang="en-US" dirty="0" smtClean="0">
                <a:latin typeface="Arial" pitchFamily="-107" charset="0"/>
              </a:rPr>
              <a:t>Game</a:t>
            </a:r>
            <a:r>
              <a:rPr lang="en-US" altLang="x-none" dirty="0">
                <a:latin typeface="Arial" charset="0"/>
                <a:ea typeface="MS PGothic" charset="-128"/>
                <a:cs typeface="Arial" charset="0"/>
              </a:rPr>
              <a:t>—</a:t>
            </a:r>
            <a:r>
              <a:rPr lang="en-US" dirty="0" smtClean="0">
                <a:latin typeface="Arial" pitchFamily="-107" charset="0"/>
              </a:rPr>
              <a:t>3 </a:t>
            </a:r>
            <a:endParaRPr lang="en-US" dirty="0">
              <a:latin typeface="Arial" pitchFamily="-107" charset="0"/>
            </a:endParaRPr>
          </a:p>
        </p:txBody>
      </p:sp>
      <p:sp>
        <p:nvSpPr>
          <p:cNvPr id="21506" name="Content Placeholder 2"/>
          <p:cNvSpPr>
            <a:spLocks noGrp="1"/>
          </p:cNvSpPr>
          <p:nvPr>
            <p:ph idx="4294967295"/>
          </p:nvPr>
        </p:nvSpPr>
        <p:spPr>
          <a:xfrm>
            <a:off x="457200" y="1712913"/>
            <a:ext cx="8229600" cy="4895850"/>
          </a:xfrm>
        </p:spPr>
        <p:txBody>
          <a:bodyPr/>
          <a:lstStyle/>
          <a:p>
            <a:r>
              <a:rPr lang="en-US" sz="3200" dirty="0">
                <a:latin typeface="Arial" pitchFamily="-107" charset="0"/>
              </a:rPr>
              <a:t>How does </a:t>
            </a:r>
            <a:r>
              <a:rPr lang="en-US" sz="3200" i="1" dirty="0">
                <a:latin typeface="Arial" pitchFamily="-107" charset="0"/>
              </a:rPr>
              <a:t>Homo</a:t>
            </a:r>
            <a:r>
              <a:rPr lang="en-US" sz="3200" dirty="0">
                <a:latin typeface="Arial" pitchFamily="-107" charset="0"/>
              </a:rPr>
              <a:t> </a:t>
            </a:r>
            <a:r>
              <a:rPr lang="en-US" sz="3200" i="1" dirty="0" err="1">
                <a:latin typeface="Arial" pitchFamily="-107" charset="0"/>
              </a:rPr>
              <a:t>economicus</a:t>
            </a:r>
            <a:r>
              <a:rPr lang="en-US" sz="3200" dirty="0">
                <a:latin typeface="Arial" pitchFamily="-107" charset="0"/>
              </a:rPr>
              <a:t> play this game?</a:t>
            </a:r>
          </a:p>
          <a:p>
            <a:r>
              <a:rPr lang="en-US" sz="3200" dirty="0">
                <a:latin typeface="Arial" pitchFamily="-107" charset="0"/>
              </a:rPr>
              <a:t>How do </a:t>
            </a:r>
            <a:r>
              <a:rPr lang="en-US" sz="3200" i="1" dirty="0">
                <a:latin typeface="Arial" pitchFamily="-107" charset="0"/>
              </a:rPr>
              <a:t>Homo</a:t>
            </a:r>
            <a:r>
              <a:rPr lang="en-US" sz="3200" dirty="0">
                <a:latin typeface="Arial" pitchFamily="-107" charset="0"/>
              </a:rPr>
              <a:t> </a:t>
            </a:r>
            <a:r>
              <a:rPr lang="en-US" sz="3200" i="1" dirty="0">
                <a:latin typeface="Arial" pitchFamily="-107" charset="0"/>
              </a:rPr>
              <a:t>sapiens </a:t>
            </a:r>
            <a:r>
              <a:rPr lang="en-US" sz="3200" dirty="0">
                <a:latin typeface="Arial" pitchFamily="-107" charset="0"/>
              </a:rPr>
              <a:t>play this game?</a:t>
            </a:r>
          </a:p>
          <a:p>
            <a:endParaRPr lang="en-US" sz="3200" dirty="0">
              <a:latin typeface="Arial" pitchFamily="-107"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atin typeface="Helvetica Neue"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dirty="0">
                <a:latin typeface="Arial" pitchFamily="-107" charset="0"/>
              </a:rPr>
              <a:t>How do economists explain irrational behavior?</a:t>
            </a:r>
          </a:p>
          <a:p>
            <a:pPr marL="514350" indent="-514350">
              <a:buFont typeface="Calibri" pitchFamily="-107" charset="0"/>
              <a:buAutoNum type="arabicPeriod"/>
            </a:pPr>
            <a:endParaRPr lang="en-US" sz="3200" dirty="0">
              <a:latin typeface="Arial" pitchFamily="-107" charset="0"/>
            </a:endParaRPr>
          </a:p>
          <a:p>
            <a:pPr marL="514350" indent="-514350">
              <a:buFont typeface="Calibri" pitchFamily="-107" charset="0"/>
              <a:buAutoNum type="arabicPeriod"/>
            </a:pPr>
            <a:r>
              <a:rPr lang="en-US" sz="3200" dirty="0">
                <a:latin typeface="Arial" pitchFamily="-107" charset="0"/>
              </a:rPr>
              <a:t>What is the role of risk in decision making?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512175" cy="1527175"/>
          </a:xfrm>
        </p:spPr>
        <p:txBody>
          <a:bodyPr/>
          <a:lstStyle/>
          <a:p>
            <a:r>
              <a:rPr lang="en-US" sz="4000">
                <a:latin typeface="Arial" pitchFamily="-107" charset="0"/>
              </a:rPr>
              <a:t>Economics in </a:t>
            </a:r>
            <a:r>
              <a:rPr lang="en-US" sz="4000" i="1">
                <a:latin typeface="Arial" pitchFamily="-107" charset="0"/>
              </a:rPr>
              <a:t>This Is Spinal Tap</a:t>
            </a:r>
            <a:endParaRPr lang="en-US" sz="4000">
              <a:latin typeface="Arial" pitchFamily="-107" charset="0"/>
            </a:endParaRPr>
          </a:p>
        </p:txBody>
      </p:sp>
      <p:sp>
        <p:nvSpPr>
          <p:cNvPr id="25602" name="Content Placeholder 2"/>
          <p:cNvSpPr>
            <a:spLocks noGrp="1"/>
          </p:cNvSpPr>
          <p:nvPr>
            <p:ph idx="1"/>
          </p:nvPr>
        </p:nvSpPr>
        <p:spPr>
          <a:xfrm>
            <a:off x="457200" y="1698625"/>
            <a:ext cx="8229600" cy="2743200"/>
          </a:xfrm>
        </p:spPr>
        <p:txBody>
          <a:bodyPr/>
          <a:lstStyle/>
          <a:p>
            <a:r>
              <a:rPr lang="en-US" sz="3200">
                <a:latin typeface="Arial" pitchFamily="-107" charset="0"/>
              </a:rPr>
              <a:t>The band will have a little extra in reserve when they need to play louder.</a:t>
            </a:r>
            <a:endParaRPr lang="en-US" sz="2800">
              <a:latin typeface="Arial" pitchFamily="-107" charset="0"/>
            </a:endParaRPr>
          </a:p>
        </p:txBody>
      </p:sp>
      <p:pic>
        <p:nvPicPr>
          <p:cNvPr id="25603" name="Picture 4" descr="Tip #595: Behavioral Economics in This Is Spinal Tap">
            <a:hlinkClick r:id="rId3"/>
          </p:cNvPr>
          <p:cNvPicPr>
            <a:picLocks noChangeAspect="1"/>
          </p:cNvPicPr>
          <p:nvPr/>
        </p:nvPicPr>
        <p:blipFill>
          <a:blip r:embed="rId4"/>
          <a:srcRect l="20306" t="18303" r="22078" b="25455"/>
          <a:stretch>
            <a:fillRect/>
          </a:stretch>
        </p:blipFill>
        <p:spPr bwMode="auto">
          <a:xfrm>
            <a:off x="3749675" y="3382963"/>
            <a:ext cx="1549400" cy="147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382000" cy="1527175"/>
          </a:xfrm>
        </p:spPr>
        <p:txBody>
          <a:bodyPr/>
          <a:lstStyle/>
          <a:p>
            <a:r>
              <a:rPr lang="en-US" dirty="0">
                <a:latin typeface="Helvetica Neue" pitchFamily="-107" charset="0"/>
              </a:rPr>
              <a:t>How Do Economists Explain Irrational </a:t>
            </a:r>
            <a:r>
              <a:rPr lang="en-US" dirty="0" smtClean="0">
                <a:latin typeface="Helvetica Neue" pitchFamily="-107" charset="0"/>
              </a:rPr>
              <a:t>Behavior?</a:t>
            </a:r>
            <a:r>
              <a:rPr lang="en-US" altLang="x-none" dirty="0" smtClean="0">
                <a:latin typeface="Arial" charset="0"/>
                <a:ea typeface="MS PGothic" charset="-128"/>
                <a:cs typeface="Arial" charset="0"/>
              </a:rPr>
              <a:t>—</a:t>
            </a:r>
            <a:r>
              <a:rPr lang="en-US" dirty="0" smtClean="0">
                <a:latin typeface="Helvetica Neue" pitchFamily="-107" charset="0"/>
              </a:rPr>
              <a:t>1 </a:t>
            </a:r>
            <a:endParaRPr lang="en-US" dirty="0">
              <a:latin typeface="Helvetica Neue" pitchFamily="-107" charset="0"/>
            </a:endParaRPr>
          </a:p>
        </p:txBody>
      </p:sp>
      <p:sp>
        <p:nvSpPr>
          <p:cNvPr id="9219" name="Content Placeholder 2"/>
          <p:cNvSpPr>
            <a:spLocks noGrp="1"/>
          </p:cNvSpPr>
          <p:nvPr>
            <p:ph idx="1"/>
          </p:nvPr>
        </p:nvSpPr>
        <p:spPr>
          <a:xfrm>
            <a:off x="368300" y="1624013"/>
            <a:ext cx="8318500" cy="5043487"/>
          </a:xfrm>
        </p:spPr>
        <p:txBody>
          <a:bodyPr/>
          <a:lstStyle/>
          <a:p>
            <a:r>
              <a:rPr lang="en-US" sz="3000">
                <a:latin typeface="Arial" pitchFamily="-107" charset="0"/>
              </a:rPr>
              <a:t>Behavioral economics</a:t>
            </a:r>
          </a:p>
          <a:p>
            <a:pPr lvl="1"/>
            <a:r>
              <a:rPr lang="en-US" sz="2800">
                <a:latin typeface="Arial" pitchFamily="-107" charset="0"/>
              </a:rPr>
              <a:t>Field of economics that studies how human psychology influences decision making process</a:t>
            </a:r>
          </a:p>
          <a:p>
            <a:r>
              <a:rPr lang="en-US" sz="3000">
                <a:latin typeface="Arial" pitchFamily="-107" charset="0"/>
              </a:rPr>
              <a:t>Bounded rationality</a:t>
            </a:r>
          </a:p>
          <a:p>
            <a:pPr lvl="1"/>
            <a:r>
              <a:rPr lang="en-US" sz="2800">
                <a:latin typeface="Arial" pitchFamily="-107" charset="0"/>
              </a:rPr>
              <a:t>Theory that argues that economic agents are only capable of making limited strategic decisions</a:t>
            </a:r>
          </a:p>
          <a:p>
            <a:pPr lvl="1"/>
            <a:r>
              <a:rPr lang="en-US" sz="2800">
                <a:latin typeface="Arial" pitchFamily="-107" charset="0"/>
              </a:rPr>
              <a:t>Incomplete information, limited brain power, not enough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6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6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9935</TotalTime>
  <Words>6413</Words>
  <Application>Microsoft Macintosh PowerPoint</Application>
  <PresentationFormat>On-screen Show (4:3)</PresentationFormat>
  <Paragraphs>681</Paragraphs>
  <Slides>56</Slides>
  <Notes>56</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56</vt:i4>
      </vt:variant>
    </vt:vector>
  </HeadingPairs>
  <TitlesOfParts>
    <vt:vector size="66" baseType="lpstr">
      <vt:lpstr>Calibri</vt:lpstr>
      <vt:lpstr>Helvetica Neue</vt:lpstr>
      <vt:lpstr>Helvetica Neue Medium</vt:lpstr>
      <vt:lpstr>MS PGothic</vt:lpstr>
      <vt:lpstr>ＭＳ Ｐゴシック</vt:lpstr>
      <vt:lpstr>Arial</vt:lpstr>
      <vt:lpstr>Office Theme</vt:lpstr>
      <vt:lpstr>6_Office Theme</vt:lpstr>
      <vt:lpstr>5_Office Theme</vt:lpstr>
      <vt:lpstr>Equation</vt:lpstr>
      <vt:lpstr>Behavioral Economics and Risk Taking</vt:lpstr>
      <vt:lpstr>Previously—1 </vt:lpstr>
      <vt:lpstr>Previously—2 </vt:lpstr>
      <vt:lpstr>Let’s Play a Game—1 </vt:lpstr>
      <vt:lpstr>Let’s Play a Game—2 </vt:lpstr>
      <vt:lpstr>Let’s Play a Game—3 </vt:lpstr>
      <vt:lpstr>Big Questions</vt:lpstr>
      <vt:lpstr>Economics in This Is Spinal Tap</vt:lpstr>
      <vt:lpstr>How Do Economists Explain Irrational Behavior?—1 </vt:lpstr>
      <vt:lpstr>How Do Economists Explain Irrational Behavior?—2 </vt:lpstr>
      <vt:lpstr>Misperceptions: Games of Chance—1 </vt:lpstr>
      <vt:lpstr>Misperceptions: Games of Chance—2 </vt:lpstr>
      <vt:lpstr>Misperceptions: Difficulty in Assessing Probabilities</vt:lpstr>
      <vt:lpstr>Misperceptions: Seeing Patterns Where None Exist</vt:lpstr>
      <vt:lpstr>Inconsistencies in Decision  Making</vt:lpstr>
      <vt:lpstr>Inconsistencies: Framing Effects—1 </vt:lpstr>
      <vt:lpstr>Inconsistencies: Framing Effects—2 </vt:lpstr>
      <vt:lpstr>Inconsistencies: Priming Effects</vt:lpstr>
      <vt:lpstr>Inconsistencies: Status Quo Bias</vt:lpstr>
      <vt:lpstr>Economics in “The Marshmallow Test”</vt:lpstr>
      <vt:lpstr>Inconsistencies: Intertemporal Decision Making—1 </vt:lpstr>
      <vt:lpstr>Inconsistencies: Intertemporal Decision Making—2 </vt:lpstr>
      <vt:lpstr>Economics in “The Rational Addict”</vt:lpstr>
      <vt:lpstr>Economics in Media Bounded Rationality</vt:lpstr>
      <vt:lpstr>Judgments about Fairness</vt:lpstr>
      <vt:lpstr>The Ultimatum Game</vt:lpstr>
      <vt:lpstr>The Ultimatum Game, Illustrated</vt:lpstr>
      <vt:lpstr>Ultimatum Game Results</vt:lpstr>
      <vt:lpstr>Economics in “Superfreakonomics”</vt:lpstr>
      <vt:lpstr>THE TWO FACES OF ADAM SMITH—1 </vt:lpstr>
      <vt:lpstr>THE TWO FACES OF ADAM SMITH—2 </vt:lpstr>
      <vt:lpstr>Practice What You Know—1 </vt:lpstr>
      <vt:lpstr>Practice What You Know—2 </vt:lpstr>
      <vt:lpstr>Practice What You Know—3 </vt:lpstr>
      <vt:lpstr>What Is the Role of Risk in Decision Making</vt:lpstr>
      <vt:lpstr>Preference Reversals—1 </vt:lpstr>
      <vt:lpstr>Allais Paradox—1 </vt:lpstr>
      <vt:lpstr>Allais Paradox—2 </vt:lpstr>
      <vt:lpstr>Allais Paradox—3 </vt:lpstr>
      <vt:lpstr>Allais Paradox—4 </vt:lpstr>
      <vt:lpstr>Allais Paradox—5 </vt:lpstr>
      <vt:lpstr>Preference Reversals—1</vt:lpstr>
      <vt:lpstr>Preference Reversals—2 </vt:lpstr>
      <vt:lpstr>Prospect Theory—1 </vt:lpstr>
      <vt:lpstr>Prospect Theory—2 </vt:lpstr>
      <vt:lpstr>Economics for Life: How to Guard Yourself Against Crime</vt:lpstr>
      <vt:lpstr>Practice What You Know—4 </vt:lpstr>
      <vt:lpstr>Practice What You Know—5 </vt:lpstr>
      <vt:lpstr>Conclusion</vt:lpstr>
      <vt:lpstr>Just for Fun—1.A </vt:lpstr>
      <vt:lpstr>Just for Fun—1.B</vt:lpstr>
      <vt:lpstr>Just for Fun—2</vt:lpstr>
      <vt:lpstr>Just for Fun—3.A </vt:lpstr>
      <vt:lpstr>Just for Fun—3.B</vt:lpstr>
      <vt:lpstr>Just for Fun—4.A</vt:lpstr>
      <vt:lpstr>Just for Fun—4.B</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subject/>
  <dc:creator>Dirk Mateer and Lee Coppock</dc:creator>
  <cp:keywords/>
  <dc:description/>
  <cp:lastModifiedBy>Victoria Reuter</cp:lastModifiedBy>
  <cp:revision>509</cp:revision>
  <dcterms:created xsi:type="dcterms:W3CDTF">2017-02-27T21:56:03Z</dcterms:created>
  <dcterms:modified xsi:type="dcterms:W3CDTF">2017-03-29T20:34:32Z</dcterms:modified>
  <cp:category/>
</cp:coreProperties>
</file>